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Lst>
  <p:sldSz cx="16256000" cy="9144000"/>
  <p:notesSz cx="6858000" cy="9144000"/>
  <p:embeddedFontLst>
    <p:embeddedFont>
      <p:font typeface="Calibri" panose="020F0502020204030204" pitchFamily="34"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Oswald" panose="00000500000000000000" pitchFamily="2"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7YyekQV3sQzCMdwyT8+lIg==" hashData="LwPS1m2NuD4U5fBibX4BPVFYgZa6i+SxpWe31anMTh2WxJwroW3Hk6hWQU0RP8EC3rBzzJwxUYqv6gPCD7uqGg=="/>
  <p:extLst>
    <p:ext uri="{EFAFB233-063F-42B5-8137-9DF3F51BA10A}">
      <p15:sldGuideLst xmlns:p15="http://schemas.microsoft.com/office/powerpoint/2012/main">
        <p15:guide id="1" pos="5097">
          <p15:clr>
            <a:srgbClr val="A4A3A4"/>
          </p15:clr>
        </p15:guide>
        <p15:guide id="2" orient="horz" pos="86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iZdWkW+C/ILLF9WwImnShFzuhT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097"/>
        <p:guide orient="horz" pos="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Let us now, implement HttpClient API in Angular to perform Request Response over HTTP to various backend services.</a:t>
            </a:r>
            <a:endParaRPr/>
          </a:p>
        </p:txBody>
      </p:sp>
      <p:sp>
        <p:nvSpPr>
          <p:cNvPr id="380" name="Google Shape;3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app.module.ts, add the HttpClientModule from angular common http</a:t>
            </a:r>
            <a:endParaRPr/>
          </a:p>
        </p:txBody>
      </p:sp>
      <p:sp>
        <p:nvSpPr>
          <p:cNvPr id="385" name="Google Shape;3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class BaseUrls where we can define all the End Points for the various services in the backend.</a:t>
            </a:r>
            <a:endParaRPr/>
          </a:p>
          <a:p>
            <a:pPr marL="0" lvl="0" indent="0" algn="l" rtl="0">
              <a:lnSpc>
                <a:spcPct val="100000"/>
              </a:lnSpc>
              <a:spcBef>
                <a:spcPts val="0"/>
              </a:spcBef>
              <a:spcAft>
                <a:spcPts val="0"/>
              </a:spcAft>
              <a:buSzPts val="1400"/>
              <a:buNone/>
            </a:pPr>
            <a:r>
              <a:rPr lang="en-US"/>
              <a:t>localhost:8080 is where our java backend will be running and hence the BASE URL is defined with value </a:t>
            </a:r>
            <a:r>
              <a:rPr lang="en-US" u="sng">
                <a:solidFill>
                  <a:schemeClr val="hlink"/>
                </a:solidFill>
                <a:hlinkClick r:id="rId3"/>
              </a:rPr>
              <a:t>http://localhost:8080</a:t>
            </a:r>
            <a:r>
              <a:rPr lang="en-US"/>
              <a:t>. </a:t>
            </a:r>
            <a:endParaRPr/>
          </a:p>
          <a:p>
            <a:pPr marL="0" lvl="0" indent="0" algn="l" rtl="0">
              <a:lnSpc>
                <a:spcPct val="100000"/>
              </a:lnSpc>
              <a:spcBef>
                <a:spcPts val="0"/>
              </a:spcBef>
              <a:spcAft>
                <a:spcPts val="0"/>
              </a:spcAft>
              <a:buSzPts val="1400"/>
              <a:buNone/>
            </a:pPr>
            <a:endParaRPr/>
          </a:p>
        </p:txBody>
      </p:sp>
      <p:sp>
        <p:nvSpPr>
          <p:cNvPr id="396" name="Google Shape;39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may use the port number as per the application.properties server port in your java backend.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Further, when we need to make the application go live, we must change this base url as per our production server details where java backend is hosted and running</a:t>
            </a:r>
            <a:endParaRPr/>
          </a:p>
        </p:txBody>
      </p:sp>
      <p:sp>
        <p:nvSpPr>
          <p:cNvPr id="410" name="Google Shape;41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For Admin Authentication we created a login component which reads the form data entered by the Admin User in Form.</a:t>
            </a:r>
            <a:endParaRPr/>
          </a:p>
        </p:txBody>
      </p:sp>
      <p:sp>
        <p:nvSpPr>
          <p:cNvPr id="423" name="Google Shape;42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The login component uses AuthService,  where the authentication is done using the loginUser method. </a:t>
            </a:r>
            <a:endParaRPr/>
          </a:p>
        </p:txBody>
      </p:sp>
      <p:sp>
        <p:nvSpPr>
          <p:cNvPr id="435" name="Google Shape;435;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Once, the API Sends response for success we will show a Toast message.</a:t>
            </a:r>
            <a:endParaRPr/>
          </a:p>
        </p:txBody>
      </p:sp>
      <p:sp>
        <p:nvSpPr>
          <p:cNvPr id="447" name="Google Shape;44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Angular project, we will have a DBService  which will request the Java Backend to fetch data for various modules in our project</a:t>
            </a:r>
            <a:endParaRPr/>
          </a:p>
          <a:p>
            <a:pPr marL="0" lvl="0" indent="0" algn="l" rtl="0">
              <a:lnSpc>
                <a:spcPct val="100000"/>
              </a:lnSpc>
              <a:spcBef>
                <a:spcPts val="0"/>
              </a:spcBef>
              <a:spcAft>
                <a:spcPts val="0"/>
              </a:spcAft>
              <a:buSzPts val="1400"/>
              <a:buNone/>
            </a:pPr>
            <a:endParaRPr/>
          </a:p>
        </p:txBody>
      </p:sp>
      <p:sp>
        <p:nvSpPr>
          <p:cNvPr id="457" name="Google Shape;457;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DB Service getUsers method performs HTTP Client Request to User Service Endpoint in the Java Backend to fetch all Users</a:t>
            </a:r>
            <a:endParaRPr/>
          </a:p>
        </p:txBody>
      </p:sp>
      <p:sp>
        <p:nvSpPr>
          <p:cNvPr id="469" name="Google Shape;469;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now make front end communicate with backend using http client in Angular.</a:t>
            </a:r>
            <a:endParaRPr/>
          </a:p>
          <a:p>
            <a:pPr marL="0" lvl="0" indent="0" algn="l" rtl="0">
              <a:lnSpc>
                <a:spcPct val="100000"/>
              </a:lnSpc>
              <a:spcBef>
                <a:spcPts val="0"/>
              </a:spcBef>
              <a:spcAft>
                <a:spcPts val="0"/>
              </a:spcAft>
              <a:buSzPts val="1400"/>
              <a:buNone/>
            </a:pPr>
            <a:r>
              <a:rPr lang="en-US"/>
              <a:t>We will begin with Angular Admin Project which involves login flow, managing products, users, orders etc</a:t>
            </a:r>
            <a:endParaRPr/>
          </a:p>
        </p:txBody>
      </p:sp>
      <p:sp>
        <p:nvSpPr>
          <p:cNvPr id="223" name="Google Shape;22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Users Component shall use the DB Service getUsers method to display all the users to the admin dashboard</a:t>
            </a:r>
            <a:endParaRPr/>
          </a:p>
        </p:txBody>
      </p:sp>
      <p:sp>
        <p:nvSpPr>
          <p:cNvPr id="492" name="Google Shape;49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users on the UI using DB Service getUsers method, which internally makes Java backend HTTP Request</a:t>
            </a:r>
            <a:endParaRPr/>
          </a:p>
          <a:p>
            <a:pPr marL="0" lvl="0" indent="0" algn="l" rtl="0">
              <a:lnSpc>
                <a:spcPct val="100000"/>
              </a:lnSpc>
              <a:spcBef>
                <a:spcPts val="0"/>
              </a:spcBef>
              <a:spcAft>
                <a:spcPts val="0"/>
              </a:spcAft>
              <a:buSzPts val="1400"/>
              <a:buNone/>
            </a:pPr>
            <a:endParaRPr/>
          </a:p>
        </p:txBody>
      </p:sp>
      <p:sp>
        <p:nvSpPr>
          <p:cNvPr id="515" name="Google Shape;515;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prod of products;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prod["productCode"] }}&lt;/td&gt;</a:t>
            </a:r>
            <a:endParaRPr/>
          </a:p>
          <a:p>
            <a:pPr marL="0" lvl="0" indent="0" algn="l" rtl="0">
              <a:lnSpc>
                <a:spcPct val="100000"/>
              </a:lnSpc>
              <a:spcBef>
                <a:spcPts val="0"/>
              </a:spcBef>
              <a:spcAft>
                <a:spcPts val="0"/>
              </a:spcAft>
              <a:buSzPts val="1400"/>
              <a:buNone/>
            </a:pPr>
            <a:r>
              <a:rPr lang="en-US"/>
              <a:t>               &lt;td class="text-wrap"&gt;{{ prod["productTitle"] }}&lt;/td&gt;</a:t>
            </a:r>
            <a:endParaRPr/>
          </a:p>
          <a:p>
            <a:pPr marL="0" lvl="0" indent="0" algn="l" rtl="0">
              <a:lnSpc>
                <a:spcPct val="100000"/>
              </a:lnSpc>
              <a:spcBef>
                <a:spcPts val="0"/>
              </a:spcBef>
              <a:spcAft>
                <a:spcPts val="0"/>
              </a:spcAft>
              <a:buSzPts val="1400"/>
              <a:buNone/>
            </a:pPr>
            <a:r>
              <a:rPr lang="en-US"/>
              <a:t>               &lt;td class="text-wrap"&gt;{{ prod["productDescription"] }}&lt;/td&gt;</a:t>
            </a:r>
            <a:endParaRPr/>
          </a:p>
          <a:p>
            <a:pPr marL="0" lvl="0" indent="0" algn="l" rtl="0">
              <a:lnSpc>
                <a:spcPct val="100000"/>
              </a:lnSpc>
              <a:spcBef>
                <a:spcPts val="0"/>
              </a:spcBef>
              <a:spcAft>
                <a:spcPts val="0"/>
              </a:spcAft>
              <a:buSzPts val="1400"/>
              <a:buNone/>
            </a:pPr>
            <a:r>
              <a:rPr lang="en-US"/>
              <a:t>               &lt;!-- &lt;td&gt;{{ prod["productCategory"]["categoryName"] }}&lt;/td&gt; --&gt;</a:t>
            </a:r>
            <a:endParaRPr/>
          </a:p>
          <a:p>
            <a:pPr marL="0" lvl="0" indent="0" algn="l" rtl="0">
              <a:lnSpc>
                <a:spcPct val="100000"/>
              </a:lnSpc>
              <a:spcBef>
                <a:spcPts val="0"/>
              </a:spcBef>
              <a:spcAft>
                <a:spcPts val="0"/>
              </a:spcAft>
              <a:buSzPts val="1400"/>
              <a:buNone/>
            </a:pPr>
            <a:r>
              <a:rPr lang="en-US"/>
              <a:t>               &lt;td&gt;{{ prod["price"] | currency:'INR':'symbol' }}&lt;/td&gt;</a:t>
            </a:r>
            <a:endParaRPr/>
          </a:p>
          <a:p>
            <a:pPr marL="0" lvl="0" indent="0" algn="l" rtl="0">
              <a:lnSpc>
                <a:spcPct val="100000"/>
              </a:lnSpc>
              <a:spcBef>
                <a:spcPts val="0"/>
              </a:spcBef>
              <a:spcAft>
                <a:spcPts val="0"/>
              </a:spcAft>
              <a:buSzPts val="1400"/>
              <a:buNone/>
            </a:pPr>
            <a:r>
              <a:rPr lang="en-US"/>
              <a:t>               &lt;td&gt;</a:t>
            </a:r>
            <a:endParaRPr/>
          </a:p>
        </p:txBody>
      </p:sp>
      <p:sp>
        <p:nvSpPr>
          <p:cNvPr id="525" name="Google Shape;52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&lt;button type="button" class="btn btn-sm btn-dark me-1" (click)="openImageModal(viewImageModal, prod['images'], prod.thumbnailImage)"&gt;View Images&lt;/button&gt;</a:t>
            </a:r>
            <a:endParaRPr/>
          </a:p>
          <a:p>
            <a:pPr marL="0" lvl="0" indent="0" algn="l" rtl="0">
              <a:lnSpc>
                <a:spcPct val="100000"/>
              </a:lnSpc>
              <a:spcBef>
                <a:spcPts val="0"/>
              </a:spcBef>
              <a:spcAft>
                <a:spcPts val="0"/>
              </a:spcAft>
              <a:buSzPts val="1400"/>
              <a:buNone/>
            </a:pPr>
            <a:r>
              <a:rPr lang="en-US"/>
              <a:t>                 &lt;button type="button" class="btn btn-sm btn-dark me-1" (click)="viewProductDetails(viewModal, prod)"&gt;View Details&lt;/button&gt;</a:t>
            </a:r>
            <a:endParaRPr/>
          </a:p>
          <a:p>
            <a:pPr marL="0" lvl="0" indent="0" algn="l" rtl="0">
              <a:lnSpc>
                <a:spcPct val="100000"/>
              </a:lnSpc>
              <a:spcBef>
                <a:spcPts val="0"/>
              </a:spcBef>
              <a:spcAft>
                <a:spcPts val="0"/>
              </a:spcAft>
              <a:buSzPts val="1400"/>
              <a:buNone/>
            </a:pPr>
            <a:r>
              <a:rPr lang="en-US"/>
              <a:t>                 &lt;button type="button" class="btn btn-sm btn-dark me-1" (click)="openModal(productModal, prod)"&gt;Update&lt;/button&gt;</a:t>
            </a:r>
            <a:endParaRPr/>
          </a:p>
          <a:p>
            <a:pPr marL="0" lvl="0" indent="0" algn="l" rtl="0">
              <a:lnSpc>
                <a:spcPct val="100000"/>
              </a:lnSpc>
              <a:spcBef>
                <a:spcPts val="0"/>
              </a:spcBef>
              <a:spcAft>
                <a:spcPts val="0"/>
              </a:spcAft>
              <a:buSzPts val="1400"/>
              <a:buNone/>
            </a:pPr>
            <a:r>
              <a:rPr lang="en-US"/>
              <a:t>                 &lt;button type="button" class="btn btn-sm btn-danger me-1" (click)="deleteProducts(prod['productId'], idx)"&gt;Delete&lt;/button&gt;</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a:p>
        </p:txBody>
      </p:sp>
      <p:sp>
        <p:nvSpPr>
          <p:cNvPr id="537" name="Google Shape;537;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DB Service getProducts method performs HTTP Client Request to Product Service Endpoint in the Java Backend to fetch all Products</a:t>
            </a:r>
            <a:endParaRPr/>
          </a:p>
        </p:txBody>
      </p:sp>
      <p:sp>
        <p:nvSpPr>
          <p:cNvPr id="548" name="Google Shape;548;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Products Component shall use the DB Service getProducts and getCategories method to display all the products alongwith categories to the admin dashboard</a:t>
            </a:r>
            <a:endParaRPr/>
          </a:p>
        </p:txBody>
      </p:sp>
      <p:sp>
        <p:nvSpPr>
          <p:cNvPr id="571" name="Google Shape;571;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Admin can use other methods to save a product and delete a product which interacts with Java Backend Service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83" name="Google Shape;58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products on the UI using DB Service getProducts method, which internally makes Java backend HTTP Request</a:t>
            </a:r>
            <a:endParaRPr/>
          </a:p>
        </p:txBody>
      </p:sp>
      <p:sp>
        <p:nvSpPr>
          <p:cNvPr id="595" name="Google Shape;59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user of users;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user["fullName"] }}&lt;/td&gt;</a:t>
            </a:r>
            <a:endParaRPr/>
          </a:p>
          <a:p>
            <a:pPr marL="0" lvl="0" indent="0" algn="l" rtl="0">
              <a:lnSpc>
                <a:spcPct val="100000"/>
              </a:lnSpc>
              <a:spcBef>
                <a:spcPts val="0"/>
              </a:spcBef>
              <a:spcAft>
                <a:spcPts val="0"/>
              </a:spcAft>
              <a:buSzPts val="1400"/>
              <a:buNone/>
            </a:pPr>
            <a:r>
              <a:rPr lang="en-US"/>
              <a:t>               &lt;td&gt;{{ user["email"] }}&lt;/td&gt;</a:t>
            </a:r>
            <a:endParaRPr/>
          </a:p>
          <a:p>
            <a:pPr marL="0" lvl="0" indent="0" algn="l" rtl="0">
              <a:lnSpc>
                <a:spcPct val="100000"/>
              </a:lnSpc>
              <a:spcBef>
                <a:spcPts val="0"/>
              </a:spcBef>
              <a:spcAft>
                <a:spcPts val="0"/>
              </a:spcAft>
              <a:buSzPts val="1400"/>
              <a:buNone/>
            </a:pPr>
            <a:r>
              <a:rPr lang="en-US"/>
              <a:t>               &lt;td&gt;{{ user["street"] + " " + user["city"] + " " + user['state'] }}&lt;/td&gt;</a:t>
            </a:r>
            <a:endParaRPr/>
          </a:p>
          <a:p>
            <a:pPr marL="0" lvl="0" indent="0" algn="l" rtl="0">
              <a:lnSpc>
                <a:spcPct val="100000"/>
              </a:lnSpc>
              <a:spcBef>
                <a:spcPts val="0"/>
              </a:spcBef>
              <a:spcAft>
                <a:spcPts val="0"/>
              </a:spcAft>
              <a:buSzPts val="1400"/>
              <a:buNone/>
            </a:pPr>
            <a:r>
              <a:rPr lang="en-US"/>
              <a:t>               &lt;td&gt;{{ user["contact"]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&lt;button type="button" class="btn btn-sm btn-dark"&gt;View Orders&lt;/button&gt;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endParaRPr/>
          </a:p>
        </p:txBody>
      </p:sp>
      <p:sp>
        <p:nvSpPr>
          <p:cNvPr id="605" name="Google Shape;60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use AWS S3 Buckets to upload images for the products. You need to create S3 Storage bucket in cloud firstly.</a:t>
            </a:r>
            <a:endParaRPr/>
          </a:p>
          <a:p>
            <a:pPr marL="0" lvl="0" indent="0" algn="l" rtl="0">
              <a:lnSpc>
                <a:spcPct val="100000"/>
              </a:lnSpc>
              <a:spcBef>
                <a:spcPts val="0"/>
              </a:spcBef>
              <a:spcAft>
                <a:spcPts val="0"/>
              </a:spcAft>
              <a:buSzPts val="1400"/>
              <a:buNone/>
            </a:pPr>
            <a:endParaRPr/>
          </a:p>
        </p:txBody>
      </p:sp>
      <p:sp>
        <p:nvSpPr>
          <p:cNvPr id="617" name="Google Shape;617;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Next, you can integrate AWS SDK for Node to upload the images.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Command to add AWS SDK</a:t>
            </a:r>
            <a:endParaRPr/>
          </a:p>
          <a:p>
            <a:pPr marL="0" lvl="0" indent="0" algn="l" rtl="0">
              <a:lnSpc>
                <a:spcPct val="100000"/>
              </a:lnSpc>
              <a:spcBef>
                <a:spcPts val="0"/>
              </a:spcBef>
              <a:spcAft>
                <a:spcPts val="0"/>
              </a:spcAft>
              <a:buClr>
                <a:schemeClr val="dk1"/>
              </a:buClr>
              <a:buSzPts val="1400"/>
              <a:buFont typeface="Arial"/>
              <a:buNone/>
            </a:pPr>
            <a:r>
              <a:rPr lang="en-US"/>
              <a:t>npm i aws-sdk</a:t>
            </a:r>
            <a:endParaRPr/>
          </a:p>
          <a:p>
            <a:pPr marL="0" lvl="0" indent="0" algn="l" rtl="0">
              <a:lnSpc>
                <a:spcPct val="100000"/>
              </a:lnSpc>
              <a:spcBef>
                <a:spcPts val="0"/>
              </a:spcBef>
              <a:spcAft>
                <a:spcPts val="0"/>
              </a:spcAft>
              <a:buSzPts val="1400"/>
              <a:buNone/>
            </a:pPr>
            <a:endParaRPr/>
          </a:p>
        </p:txBody>
      </p:sp>
      <p:sp>
        <p:nvSpPr>
          <p:cNvPr id="629" name="Google Shape;629;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 the Products Component Web Page, we have an Action Button to add the product in the database.</a:t>
            </a:r>
            <a:endParaRPr/>
          </a:p>
        </p:txBody>
      </p:sp>
      <p:sp>
        <p:nvSpPr>
          <p:cNvPr id="639" name="Google Shape;63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 click of it we will open a modal, which typically is a UI in a dialog view. Here we will add the details of a product in a form.</a:t>
            </a:r>
            <a:endParaRPr/>
          </a:p>
        </p:txBody>
      </p:sp>
      <p:sp>
        <p:nvSpPr>
          <p:cNvPr id="648" name="Google Shape;648;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will also select the category from a dropdown to be linked to the Product.</a:t>
            </a:r>
            <a:endParaRPr/>
          </a:p>
          <a:p>
            <a:pPr marL="0" lvl="0" indent="0" algn="l" rtl="0">
              <a:lnSpc>
                <a:spcPct val="100000"/>
              </a:lnSpc>
              <a:spcBef>
                <a:spcPts val="0"/>
              </a:spcBef>
              <a:spcAft>
                <a:spcPts val="0"/>
              </a:spcAft>
              <a:buSzPts val="1400"/>
              <a:buNone/>
            </a:pPr>
            <a:endParaRPr/>
          </a:p>
        </p:txBody>
      </p:sp>
      <p:sp>
        <p:nvSpPr>
          <p:cNvPr id="660" name="Google Shape;660;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can associate as many as image we wish to link to the product and also the image which we wish to be shown as a thumbnail can be managed from here.</a:t>
            </a:r>
            <a:endParaRPr/>
          </a:p>
          <a:p>
            <a:pPr marL="0" lvl="0" indent="0" algn="l" rtl="0">
              <a:lnSpc>
                <a:spcPct val="100000"/>
              </a:lnSpc>
              <a:spcBef>
                <a:spcPts val="0"/>
              </a:spcBef>
              <a:spcAft>
                <a:spcPts val="0"/>
              </a:spcAft>
              <a:buSzPts val="1400"/>
              <a:buNone/>
            </a:pPr>
            <a:endParaRPr/>
          </a:p>
        </p:txBody>
      </p:sp>
      <p:sp>
        <p:nvSpPr>
          <p:cNvPr id="671" name="Google Shape;671;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openImageModal(modal: any, imageUrls: string[], thumbnailImageIdx: number) {</a:t>
            </a:r>
            <a:endParaRPr/>
          </a:p>
          <a:p>
            <a:pPr marL="0" lvl="0" indent="0" algn="l" rtl="0">
              <a:lnSpc>
                <a:spcPct val="100000"/>
              </a:lnSpc>
              <a:spcBef>
                <a:spcPts val="0"/>
              </a:spcBef>
              <a:spcAft>
                <a:spcPts val="0"/>
              </a:spcAft>
              <a:buSzPts val="1400"/>
              <a:buNone/>
            </a:pPr>
            <a:r>
              <a:rPr lang="en-US"/>
              <a:t>   this.tempImageFiles = [...imageUrls];</a:t>
            </a:r>
            <a:endParaRPr/>
          </a:p>
          <a:p>
            <a:pPr marL="0" lvl="0" indent="0" algn="l" rtl="0">
              <a:lnSpc>
                <a:spcPct val="100000"/>
              </a:lnSpc>
              <a:spcBef>
                <a:spcPts val="0"/>
              </a:spcBef>
              <a:spcAft>
                <a:spcPts val="0"/>
              </a:spcAft>
              <a:buSzPts val="1400"/>
              <a:buNone/>
            </a:pPr>
            <a:r>
              <a:rPr lang="en-US"/>
              <a:t>   this.thumbnailImageIdx = thumbnailImageIdx;</a:t>
            </a:r>
            <a:endParaRPr/>
          </a:p>
          <a:p>
            <a:pPr marL="0" lvl="0" indent="0" algn="l" rtl="0">
              <a:lnSpc>
                <a:spcPct val="100000"/>
              </a:lnSpc>
              <a:spcBef>
                <a:spcPts val="0"/>
              </a:spcBef>
              <a:spcAft>
                <a:spcPts val="0"/>
              </a:spcAft>
              <a:buSzPts val="1400"/>
              <a:buNone/>
            </a:pPr>
            <a:r>
              <a:rPr lang="en-US"/>
              <a:t>   this.modalService.open(modal, {</a:t>
            </a:r>
            <a:endParaRPr/>
          </a:p>
          <a:p>
            <a:pPr marL="0" lvl="0" indent="0" algn="l" rtl="0">
              <a:lnSpc>
                <a:spcPct val="100000"/>
              </a:lnSpc>
              <a:spcBef>
                <a:spcPts val="0"/>
              </a:spcBef>
              <a:spcAft>
                <a:spcPts val="0"/>
              </a:spcAft>
              <a:buSzPts val="1400"/>
              <a:buNone/>
            </a:pPr>
            <a:r>
              <a:rPr lang="en-US"/>
              <a:t>     size: "xl",</a:t>
            </a:r>
            <a:endParaRPr/>
          </a:p>
          <a:p>
            <a:pPr marL="0" lvl="0" indent="0" algn="l" rtl="0">
              <a:lnSpc>
                <a:spcPct val="100000"/>
              </a:lnSpc>
              <a:spcBef>
                <a:spcPts val="0"/>
              </a:spcBef>
              <a:spcAft>
                <a:spcPts val="0"/>
              </a:spcAft>
              <a:buSzPts val="1400"/>
              <a:buNone/>
            </a:pPr>
            <a:r>
              <a:rPr lang="en-US"/>
              <a:t>     scrollable: true</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 }</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82" name="Google Shape;682;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product categories on the UI using DB Service getCategories method, which internally makes Java backend HTTP Request</a:t>
            </a:r>
            <a:endParaRPr/>
          </a:p>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prod of categories;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prod["categoryName"] }}&lt;/td&gt;</a:t>
            </a:r>
            <a:endParaRPr/>
          </a:p>
          <a:p>
            <a:pPr marL="0" lvl="0" indent="0" algn="l" rtl="0">
              <a:lnSpc>
                <a:spcPct val="100000"/>
              </a:lnSpc>
              <a:spcBef>
                <a:spcPts val="0"/>
              </a:spcBef>
              <a:spcAft>
                <a:spcPts val="0"/>
              </a:spcAft>
              <a:buSzPts val="1400"/>
              <a:buNone/>
            </a:pPr>
            <a:r>
              <a:rPr lang="en-US"/>
              <a:t>               &lt;td class="text-wrap w-50"&gt;{{ prod["categoryDescription"]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&lt;h5&gt;&lt;span class="badge rounded-pill {{ prod['active'] ? 'bg-success' : 'bg-warning' }}"&gt;{{ prod['active'] ? "Active" : "In Active" }}&lt;/span&gt;&lt;/h5&gt;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&lt;button type="button" class="btn btn-sm btn-dark me-1 mb-1" [disabled]="prod['categoryImageUrl'] === ''"&gt;View Image&lt;/button&gt;</a:t>
            </a:r>
            <a:endParaRPr/>
          </a:p>
          <a:p>
            <a:pPr marL="0" lvl="0" indent="0" algn="l" rtl="0">
              <a:lnSpc>
                <a:spcPct val="100000"/>
              </a:lnSpc>
              <a:spcBef>
                <a:spcPts val="0"/>
              </a:spcBef>
              <a:spcAft>
                <a:spcPts val="0"/>
              </a:spcAft>
              <a:buSzPts val="1400"/>
              <a:buNone/>
            </a:pPr>
            <a:r>
              <a:rPr lang="en-US"/>
              <a:t>                 &lt;button type="button" class="btn btn-sm btn-dark me-1 mb-1" (click)="openProductCategoryDialog(prodCategoryModal, prod)"&gt;Update&lt;/button&gt;</a:t>
            </a:r>
            <a:endParaRPr/>
          </a:p>
          <a:p>
            <a:pPr marL="0" lvl="0" indent="0" algn="l" rtl="0">
              <a:lnSpc>
                <a:spcPct val="100000"/>
              </a:lnSpc>
              <a:spcBef>
                <a:spcPts val="0"/>
              </a:spcBef>
              <a:spcAft>
                <a:spcPts val="0"/>
              </a:spcAft>
              <a:buSzPts val="1400"/>
              <a:buNone/>
            </a:pPr>
            <a:r>
              <a:rPr lang="en-US"/>
              <a:t>                 &lt;button type="button" class="btn btn-sm btn-danger me-1 mb-1" (click)="deleteCategory(prod['categoryId'], idx)"&gt;Delete&lt;/button&gt;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693" name="Google Shape;693;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product categories on the UI using DB Service getCategories method, which internally makes Java backend HTTP Request</a:t>
            </a:r>
            <a:endParaRPr/>
          </a:p>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prod of categories;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prod["categoryName"] }}&lt;/td&gt;</a:t>
            </a:r>
            <a:endParaRPr/>
          </a:p>
          <a:p>
            <a:pPr marL="0" lvl="0" indent="0" algn="l" rtl="0">
              <a:lnSpc>
                <a:spcPct val="100000"/>
              </a:lnSpc>
              <a:spcBef>
                <a:spcPts val="0"/>
              </a:spcBef>
              <a:spcAft>
                <a:spcPts val="0"/>
              </a:spcAft>
              <a:buSzPts val="1400"/>
              <a:buNone/>
            </a:pPr>
            <a:r>
              <a:rPr lang="en-US"/>
              <a:t>               &lt;td class="text-wrap w-50"&gt;{{ prod["categoryDescription"]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&lt;h5&gt;&lt;span class="badge rounded-pill {{ prod['active'] ? 'bg-success' : 'bg-warning' }}"&gt;{{ prod['active'] ? "Active" : "In Active" }}&lt;/span&gt;&lt;/h5&gt;</a:t>
            </a:r>
            <a:endParaRPr/>
          </a:p>
          <a:p>
            <a:pPr marL="0" lvl="0" indent="0" algn="l" rtl="0">
              <a:lnSpc>
                <a:spcPct val="100000"/>
              </a:lnSpc>
              <a:spcBef>
                <a:spcPts val="0"/>
              </a:spcBef>
              <a:spcAft>
                <a:spcPts val="0"/>
              </a:spcAft>
              <a:buSzPts val="1400"/>
              <a:buNone/>
            </a:pPr>
            <a:r>
              <a:rPr lang="en-US"/>
              <a:t>               &lt;/td&gt;</a:t>
            </a:r>
            <a:endParaRPr/>
          </a:p>
        </p:txBody>
      </p:sp>
      <p:sp>
        <p:nvSpPr>
          <p:cNvPr id="703" name="Google Shape;70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&lt;td&gt;</a:t>
            </a:r>
            <a:endParaRPr/>
          </a:p>
          <a:p>
            <a:pPr marL="0" lvl="0" indent="0" algn="l" rtl="0">
              <a:lnSpc>
                <a:spcPct val="100000"/>
              </a:lnSpc>
              <a:spcBef>
                <a:spcPts val="0"/>
              </a:spcBef>
              <a:spcAft>
                <a:spcPts val="0"/>
              </a:spcAft>
              <a:buSzPts val="1400"/>
              <a:buNone/>
            </a:pPr>
            <a:r>
              <a:rPr lang="en-US"/>
              <a:t>                 &lt;button type="button" class="btn btn-sm btn-dark me-1 mb-1" [disabled]="prod['categoryImageUrl'] === ''"&gt;View Image&lt;/button&gt;</a:t>
            </a:r>
            <a:endParaRPr/>
          </a:p>
          <a:p>
            <a:pPr marL="0" lvl="0" indent="0" algn="l" rtl="0">
              <a:lnSpc>
                <a:spcPct val="100000"/>
              </a:lnSpc>
              <a:spcBef>
                <a:spcPts val="0"/>
              </a:spcBef>
              <a:spcAft>
                <a:spcPts val="0"/>
              </a:spcAft>
              <a:buSzPts val="1400"/>
              <a:buNone/>
            </a:pPr>
            <a:r>
              <a:rPr lang="en-US"/>
              <a:t>                 &lt;button type="button" class="btn btn-sm btn-dark me-1 mb-1" (click)="openProductCategoryDialog(prodCategoryModal, prod)"&gt;Update&lt;/button&gt;</a:t>
            </a:r>
            <a:endParaRPr/>
          </a:p>
          <a:p>
            <a:pPr marL="0" lvl="0" indent="0" algn="l" rtl="0">
              <a:lnSpc>
                <a:spcPct val="100000"/>
              </a:lnSpc>
              <a:spcBef>
                <a:spcPts val="0"/>
              </a:spcBef>
              <a:spcAft>
                <a:spcPts val="0"/>
              </a:spcAft>
              <a:buSzPts val="1400"/>
              <a:buNone/>
            </a:pPr>
            <a:r>
              <a:rPr lang="en-US"/>
              <a:t>                 &lt;button type="button" class="btn btn-sm btn-danger me-1 mb-1" (click)="deleteCategory(prod['categoryId'], idx)"&gt;Delete&lt;/button&gt;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715" name="Google Shape;71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Orders Component shall use the  getOrders method to display all the orders placed by  users in  admin dashboard</a:t>
            </a:r>
            <a:endParaRPr/>
          </a:p>
        </p:txBody>
      </p:sp>
      <p:sp>
        <p:nvSpPr>
          <p:cNvPr id="726" name="Google Shape;726;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Since, the order has a state which admin can update, we will implement the methods in the same component for the better management of the code.</a:t>
            </a:r>
            <a:endParaRPr/>
          </a:p>
        </p:txBody>
      </p:sp>
      <p:sp>
        <p:nvSpPr>
          <p:cNvPr id="738" name="Google Shape;738;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orders on the UI using getOrders method, which internally makes Java backend HTTP Request</a:t>
            </a:r>
            <a:endParaRPr/>
          </a:p>
          <a:p>
            <a:pPr marL="0" lvl="0" indent="0" algn="l" rtl="0">
              <a:lnSpc>
                <a:spcPct val="100000"/>
              </a:lnSpc>
              <a:spcBef>
                <a:spcPts val="0"/>
              </a:spcBef>
              <a:spcAft>
                <a:spcPts val="0"/>
              </a:spcAft>
              <a:buSzPts val="1400"/>
              <a:buNone/>
            </a:pPr>
            <a:r>
              <a:rPr lang="en-US"/>
              <a:t>Here, several other options uses the respective HTTP Requests to the Java backend eg: Updating the status of the Order</a:t>
            </a:r>
            <a:endParaRPr/>
          </a:p>
        </p:txBody>
      </p:sp>
      <p:sp>
        <p:nvSpPr>
          <p:cNvPr id="750" name="Google Shape;750;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prod of orders; index as idx" &gt;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prod["orderId"] }}&lt;/td&gt;</a:t>
            </a:r>
            <a:endParaRPr/>
          </a:p>
          <a:p>
            <a:pPr marL="0" lvl="0" indent="0" algn="l" rtl="0">
              <a:lnSpc>
                <a:spcPct val="100000"/>
              </a:lnSpc>
              <a:spcBef>
                <a:spcPts val="0"/>
              </a:spcBef>
              <a:spcAft>
                <a:spcPts val="0"/>
              </a:spcAft>
              <a:buSzPts val="1400"/>
              <a:buNone/>
            </a:pPr>
            <a:r>
              <a:rPr lang="en-US"/>
              <a:t>               &lt;td&gt;{{ prod["orderDate"] | date: 'dd-MM-YYYY hh:mm:ss a' }}&lt;/td&gt;</a:t>
            </a:r>
            <a:endParaRPr/>
          </a:p>
          <a:p>
            <a:pPr marL="0" lvl="0" indent="0" algn="l" rtl="0">
              <a:lnSpc>
                <a:spcPct val="100000"/>
              </a:lnSpc>
              <a:spcBef>
                <a:spcPts val="0"/>
              </a:spcBef>
              <a:spcAft>
                <a:spcPts val="0"/>
              </a:spcAft>
              <a:buSzPts val="1400"/>
              <a:buNone/>
            </a:pPr>
            <a:r>
              <a:rPr lang="en-US"/>
              <a:t>               &lt;td&gt;{{ prod["name"] }}&lt;/td&gt;</a:t>
            </a:r>
            <a:endParaRPr/>
          </a:p>
          <a:p>
            <a:pPr marL="0" lvl="0" indent="0" algn="l" rtl="0">
              <a:lnSpc>
                <a:spcPct val="100000"/>
              </a:lnSpc>
              <a:spcBef>
                <a:spcPts val="0"/>
              </a:spcBef>
              <a:spcAft>
                <a:spcPts val="0"/>
              </a:spcAft>
              <a:buSzPts val="1400"/>
              <a:buNone/>
            </a:pPr>
            <a:r>
              <a:rPr lang="en-US"/>
              <a:t>               &lt;td&gt;{{ prod["email"] }}&lt;/td&gt;</a:t>
            </a:r>
            <a:endParaRPr/>
          </a:p>
          <a:p>
            <a:pPr marL="0" lvl="0" indent="0" algn="l" rtl="0">
              <a:lnSpc>
                <a:spcPct val="100000"/>
              </a:lnSpc>
              <a:spcBef>
                <a:spcPts val="0"/>
              </a:spcBef>
              <a:spcAft>
                <a:spcPts val="0"/>
              </a:spcAft>
              <a:buSzPts val="1400"/>
              <a:buNone/>
            </a:pPr>
            <a:r>
              <a:rPr lang="en-US"/>
              <a:t>               &lt;td&gt;{{ prod["contact"] }}&lt;/td&gt;</a:t>
            </a:r>
            <a:endParaRPr/>
          </a:p>
          <a:p>
            <a:pPr marL="0" lvl="0" indent="0" algn="l" rtl="0">
              <a:lnSpc>
                <a:spcPct val="100000"/>
              </a:lnSpc>
              <a:spcBef>
                <a:spcPts val="0"/>
              </a:spcBef>
              <a:spcAft>
                <a:spcPts val="0"/>
              </a:spcAft>
              <a:buSzPts val="1400"/>
              <a:buNone/>
            </a:pPr>
            <a:r>
              <a:rPr lang="en-US"/>
              <a:t>               &lt;!-- &lt;td&gt;{{ prod["address"] }}&lt;/td&gt; --&gt;</a:t>
            </a:r>
            <a:endParaRPr/>
          </a:p>
          <a:p>
            <a:pPr marL="0" lvl="0" indent="0" algn="l" rtl="0">
              <a:lnSpc>
                <a:spcPct val="100000"/>
              </a:lnSpc>
              <a:spcBef>
                <a:spcPts val="0"/>
              </a:spcBef>
              <a:spcAft>
                <a:spcPts val="0"/>
              </a:spcAft>
              <a:buSzPts val="1400"/>
              <a:buNone/>
            </a:pPr>
            <a:r>
              <a:rPr lang="en-US"/>
              <a:t>               &lt;td&gt;&lt;strong&gt;{{ prod["totalAmount"] | currency:'INR':'symbol':'1.0' }}&lt;/strong&gt;&lt;/td&gt;</a:t>
            </a:r>
            <a:endParaRPr/>
          </a:p>
        </p:txBody>
      </p:sp>
      <p:sp>
        <p:nvSpPr>
          <p:cNvPr id="763" name="Google Shape;763;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&lt;td&gt;</a:t>
            </a:r>
            <a:endParaRPr/>
          </a:p>
          <a:p>
            <a:pPr marL="0" lvl="0" indent="0" algn="l" rtl="0">
              <a:lnSpc>
                <a:spcPct val="100000"/>
              </a:lnSpc>
              <a:spcBef>
                <a:spcPts val="0"/>
              </a:spcBef>
              <a:spcAft>
                <a:spcPts val="0"/>
              </a:spcAft>
              <a:buSzPts val="1400"/>
              <a:buNone/>
            </a:pPr>
            <a:r>
              <a:rPr lang="en-US"/>
              <a:t>                 &lt;button type="button" class="btn btn-sm btn-dark me-1 mb-1" (click)="openViewModal(prod, idx)"&gt;</a:t>
            </a:r>
            <a:endParaRPr/>
          </a:p>
          <a:p>
            <a:pPr marL="0" lvl="0" indent="0" algn="l" rtl="0">
              <a:lnSpc>
                <a:spcPct val="100000"/>
              </a:lnSpc>
              <a:spcBef>
                <a:spcPts val="0"/>
              </a:spcBef>
              <a:spcAft>
                <a:spcPts val="0"/>
              </a:spcAft>
              <a:buSzPts val="1400"/>
              <a:buNone/>
            </a:pPr>
            <a:r>
              <a:rPr lang="en-US"/>
              <a:t>                   View Order Details</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&lt;button type="button" class="btn btn-sm btn-dark me-1 mb-1" (click)="openOrderUpdateModal(orderStatusModel, prod)"&gt;Update Status&lt;/button&gt;</a:t>
            </a:r>
            <a:endParaRPr/>
          </a:p>
          <a:p>
            <a:pPr marL="0" lvl="0" indent="0" algn="l" rtl="0">
              <a:lnSpc>
                <a:spcPct val="100000"/>
              </a:lnSpc>
              <a:spcBef>
                <a:spcPts val="0"/>
              </a:spcBef>
              <a:spcAft>
                <a:spcPts val="0"/>
              </a:spcAft>
              <a:buSzPts val="1400"/>
              <a:buNone/>
            </a:pPr>
            <a:r>
              <a:rPr lang="en-US"/>
              <a:t>                 &lt;button type="button" class="btn btn-sm btn-danger me-1 mb-1"&gt;Delete&lt;/button&gt;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a:p>
          <a:p>
            <a:pPr marL="0" lvl="0" indent="0" algn="l" rtl="0">
              <a:lnSpc>
                <a:spcPct val="100000"/>
              </a:lnSpc>
              <a:spcBef>
                <a:spcPts val="0"/>
              </a:spcBef>
              <a:spcAft>
                <a:spcPts val="0"/>
              </a:spcAft>
              <a:buSzPts val="1400"/>
              <a:buNone/>
            </a:pPr>
            <a:endParaRPr/>
          </a:p>
        </p:txBody>
      </p:sp>
      <p:sp>
        <p:nvSpPr>
          <p:cNvPr id="775" name="Google Shape;775;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 update the state of an order, a separate Http Request is made to java backend.</a:t>
            </a:r>
            <a:endParaRPr/>
          </a:p>
          <a:p>
            <a:pPr marL="0" lvl="0" indent="0" algn="l" rtl="0">
              <a:lnSpc>
                <a:spcPct val="100000"/>
              </a:lnSpc>
              <a:spcBef>
                <a:spcPts val="0"/>
              </a:spcBef>
              <a:spcAft>
                <a:spcPts val="0"/>
              </a:spcAft>
              <a:buSzPts val="1400"/>
              <a:buNone/>
            </a:pPr>
            <a:endParaRPr/>
          </a:p>
        </p:txBody>
      </p:sp>
      <p:sp>
        <p:nvSpPr>
          <p:cNvPr id="786" name="Google Shape;786;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orders component below snippet will make the updates: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this.httpClient.post&lt;Response&gt;(BaseUrls.getUpdateUrl(BaseUrls.ORDER_GROUPURL), getFormData(this.orderModel))</a:t>
            </a:r>
            <a:endParaRPr/>
          </a:p>
          <a:p>
            <a:pPr marL="0" lvl="0" indent="0" algn="l" rtl="0">
              <a:lnSpc>
                <a:spcPct val="100000"/>
              </a:lnSpc>
              <a:spcBef>
                <a:spcPts val="0"/>
              </a:spcBef>
              <a:spcAft>
                <a:spcPts val="0"/>
              </a:spcAft>
              <a:buSzPts val="1400"/>
              <a:buNone/>
            </a:pPr>
            <a:r>
              <a:rPr lang="en-US"/>
              <a:t>     .subscribe({</a:t>
            </a:r>
            <a:endParaRPr/>
          </a:p>
          <a:p>
            <a:pPr marL="0" lvl="0" indent="0" algn="l" rtl="0">
              <a:lnSpc>
                <a:spcPct val="100000"/>
              </a:lnSpc>
              <a:spcBef>
                <a:spcPts val="0"/>
              </a:spcBef>
              <a:spcAft>
                <a:spcPts val="0"/>
              </a:spcAft>
              <a:buSzPts val="1400"/>
              <a:buNone/>
            </a:pPr>
            <a:r>
              <a:rPr lang="en-US"/>
              <a:t>       next: ({ code, message, data }) =&gt; {</a:t>
            </a:r>
            <a:endParaRPr/>
          </a:p>
          <a:p>
            <a:pPr marL="0" lvl="0" indent="0" algn="l" rtl="0">
              <a:lnSpc>
                <a:spcPct val="100000"/>
              </a:lnSpc>
              <a:spcBef>
                <a:spcPts val="0"/>
              </a:spcBef>
              <a:spcAft>
                <a:spcPts val="0"/>
              </a:spcAft>
              <a:buSzPts val="1400"/>
              <a:buNone/>
            </a:pPr>
            <a:r>
              <a:rPr lang="en-US"/>
              <a:t>         this.toast.success(message, "Success");</a:t>
            </a:r>
            <a:endParaRPr/>
          </a:p>
          <a:p>
            <a:pPr marL="0" lvl="0" indent="0" algn="l" rtl="0">
              <a:lnSpc>
                <a:spcPct val="100000"/>
              </a:lnSpc>
              <a:spcBef>
                <a:spcPts val="0"/>
              </a:spcBef>
              <a:spcAft>
                <a:spcPts val="0"/>
              </a:spcAft>
              <a:buSzPts val="1400"/>
              <a:buNone/>
            </a:pPr>
            <a:r>
              <a:rPr lang="en-US"/>
              <a:t>         this.loader = false;</a:t>
            </a:r>
            <a:endParaRPr/>
          </a:p>
          <a:p>
            <a:pPr marL="0" lvl="0" indent="0" algn="l" rtl="0">
              <a:lnSpc>
                <a:spcPct val="100000"/>
              </a:lnSpc>
              <a:spcBef>
                <a:spcPts val="0"/>
              </a:spcBef>
              <a:spcAft>
                <a:spcPts val="0"/>
              </a:spcAft>
              <a:buSzPts val="1400"/>
              <a:buNone/>
            </a:pPr>
            <a:r>
              <a:rPr lang="en-US"/>
              <a:t>         this.modalService.dismissAll();</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       error: (error) =&gt; {</a:t>
            </a:r>
            <a:endParaRPr/>
          </a:p>
          <a:p>
            <a:pPr marL="0" lvl="0" indent="0" algn="l" rtl="0">
              <a:lnSpc>
                <a:spcPct val="100000"/>
              </a:lnSpc>
              <a:spcBef>
                <a:spcPts val="0"/>
              </a:spcBef>
              <a:spcAft>
                <a:spcPts val="0"/>
              </a:spcAft>
              <a:buSzPts val="1400"/>
              <a:buNone/>
            </a:pPr>
            <a:r>
              <a:rPr lang="en-US"/>
              <a:t>         this.loader = false;</a:t>
            </a:r>
            <a:endParaRPr/>
          </a:p>
          <a:p>
            <a:pPr marL="0" lvl="0" indent="0" algn="l" rtl="0">
              <a:lnSpc>
                <a:spcPct val="100000"/>
              </a:lnSpc>
              <a:spcBef>
                <a:spcPts val="0"/>
              </a:spcBef>
              <a:spcAft>
                <a:spcPts val="0"/>
              </a:spcAft>
              <a:buSzPts val="1400"/>
              <a:buNone/>
            </a:pPr>
            <a:r>
              <a:rPr lang="en-US"/>
              <a:t>         console.log(error);</a:t>
            </a:r>
            <a:endParaRPr/>
          </a:p>
          <a:p>
            <a:pPr marL="0" lvl="0" indent="0" algn="l" rtl="0">
              <a:lnSpc>
                <a:spcPct val="100000"/>
              </a:lnSpc>
              <a:spcBef>
                <a:spcPts val="0"/>
              </a:spcBef>
              <a:spcAft>
                <a:spcPts val="0"/>
              </a:spcAft>
              <a:buSzPts val="1400"/>
              <a:buNone/>
            </a:pPr>
            <a:r>
              <a:rPr lang="en-US"/>
              <a:t>         this.toast.warning("Something went wrong!!", "Failed")</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endParaRPr/>
          </a:p>
        </p:txBody>
      </p:sp>
      <p:sp>
        <p:nvSpPr>
          <p:cNvPr id="795" name="Google Shape;795;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Payments Component shall use the getPayment method to display all the payments in admin dashboard for accounting purpose</a:t>
            </a:r>
            <a:endParaRPr/>
          </a:p>
        </p:txBody>
      </p:sp>
      <p:sp>
        <p:nvSpPr>
          <p:cNvPr id="807" name="Google Shape;807;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 will implement the getPayments method in the same component for the better management of the code which performs the HTTP Client request to Java Backend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19" name="Google Shape;819;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payments on the UI using getProducts method, which internally makes Java backend HTTP Request</a:t>
            </a:r>
            <a:endParaRPr/>
          </a:p>
        </p:txBody>
      </p:sp>
      <p:sp>
        <p:nvSpPr>
          <p:cNvPr id="831" name="Google Shape;831;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&lt;tbody&gt;</a:t>
            </a:r>
            <a:endParaRPr/>
          </a:p>
          <a:p>
            <a:pPr marL="0" lvl="0" indent="0" algn="l" rtl="0">
              <a:lnSpc>
                <a:spcPct val="100000"/>
              </a:lnSpc>
              <a:spcBef>
                <a:spcPts val="0"/>
              </a:spcBef>
              <a:spcAft>
                <a:spcPts val="0"/>
              </a:spcAft>
              <a:buSzPts val="1400"/>
              <a:buNone/>
            </a:pPr>
            <a:r>
              <a:rPr lang="en-US"/>
              <a:t>             &lt;tr *ngFor="let payment of payments;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&lt;div class="d-flex flex-column"&gt;</a:t>
            </a:r>
            <a:endParaRPr/>
          </a:p>
          <a:p>
            <a:pPr marL="0" lvl="0" indent="0" algn="l" rtl="0">
              <a:lnSpc>
                <a:spcPct val="100000"/>
              </a:lnSpc>
              <a:spcBef>
                <a:spcPts val="0"/>
              </a:spcBef>
              <a:spcAft>
                <a:spcPts val="0"/>
              </a:spcAft>
              <a:buSzPts val="1400"/>
              <a:buNone/>
            </a:pPr>
            <a:r>
              <a:rPr lang="en-US"/>
              <a:t>                   &lt;span class="h6 m-0"&gt;{{ payment.name }}&lt;/span&gt;</a:t>
            </a:r>
            <a:endParaRPr/>
          </a:p>
          <a:p>
            <a:pPr marL="0" lvl="0" indent="0" algn="l" rtl="0">
              <a:lnSpc>
                <a:spcPct val="100000"/>
              </a:lnSpc>
              <a:spcBef>
                <a:spcPts val="0"/>
              </a:spcBef>
              <a:spcAft>
                <a:spcPts val="0"/>
              </a:spcAft>
              <a:buSzPts val="1400"/>
              <a:buNone/>
            </a:pPr>
            <a:r>
              <a:rPr lang="en-US"/>
              <a:t>                   &lt;span class="text-sm text-muted"&gt;{{ payment.contact }}&lt;/span&gt;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&lt;td&gt;{{ payment.orderId }}&lt;/td&gt;</a:t>
            </a:r>
            <a:endParaRPr/>
          </a:p>
          <a:p>
            <a:pPr marL="0" lvl="0" indent="0" algn="l" rtl="0">
              <a:lnSpc>
                <a:spcPct val="100000"/>
              </a:lnSpc>
              <a:spcBef>
                <a:spcPts val="0"/>
              </a:spcBef>
              <a:spcAft>
                <a:spcPts val="0"/>
              </a:spcAft>
              <a:buSzPts val="1400"/>
              <a:buNone/>
            </a:pPr>
            <a:r>
              <a:rPr lang="en-US"/>
              <a:t>               &lt;td&gt;{{ payment.orderDate | date: 'dd-MM-yyyy hh:mm:ss a' }}&lt;/td&gt;</a:t>
            </a:r>
            <a:endParaRPr/>
          </a:p>
          <a:p>
            <a:pPr marL="0" lvl="0" indent="0" algn="l" rtl="0">
              <a:lnSpc>
                <a:spcPct val="100000"/>
              </a:lnSpc>
              <a:spcBef>
                <a:spcPts val="0"/>
              </a:spcBef>
              <a:spcAft>
                <a:spcPts val="0"/>
              </a:spcAft>
              <a:buSzPts val="1400"/>
              <a:buNone/>
            </a:pPr>
            <a:r>
              <a:rPr lang="en-US"/>
              <a:t>               &lt;td class="fw-bold"&gt;{{ payment.totalAmount | currency:'INR':'symbol'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841" name="Google Shape;841;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DB Service getShipments method performs HTTP Client Request to Shipments Service Endpoint in the Java Backend to fetch all Shipments</a:t>
            </a:r>
            <a:endParaRPr/>
          </a:p>
        </p:txBody>
      </p:sp>
      <p:sp>
        <p:nvSpPr>
          <p:cNvPr id="853" name="Google Shape;853;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Shipments Component shall use the DB Service getShipments method to display all the users to the admin dashboard</a:t>
            </a:r>
            <a:endParaRPr/>
          </a:p>
        </p:txBody>
      </p:sp>
      <p:sp>
        <p:nvSpPr>
          <p:cNvPr id="876" name="Google Shape;876;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component will have other methods internally to perform other operations including update the state of shipment for an order.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88" name="Google Shape;888;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users on the UI using DB Service getUsers method, which internally makes Java backend HTTP Request</a:t>
            </a:r>
            <a:endParaRPr/>
          </a:p>
          <a:p>
            <a:pPr marL="0" lvl="0" indent="0" algn="l" rtl="0">
              <a:lnSpc>
                <a:spcPct val="100000"/>
              </a:lnSpc>
              <a:spcBef>
                <a:spcPts val="0"/>
              </a:spcBef>
              <a:spcAft>
                <a:spcPts val="0"/>
              </a:spcAft>
              <a:buSzPts val="1400"/>
              <a:buNone/>
            </a:pPr>
            <a:endParaRPr/>
          </a:p>
        </p:txBody>
      </p:sp>
      <p:sp>
        <p:nvSpPr>
          <p:cNvPr id="900" name="Google Shape;900;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&lt;tbody&gt;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r>
              <a:rPr lang="en-US"/>
              <a:t>             &lt;tr *ngFor="let shipment of shipments; index as idx"&gt;</a:t>
            </a:r>
            <a:endParaRPr/>
          </a:p>
          <a:p>
            <a:pPr marL="0" lvl="0" indent="0" algn="l" rtl="0">
              <a:lnSpc>
                <a:spcPct val="100000"/>
              </a:lnSpc>
              <a:spcBef>
                <a:spcPts val="0"/>
              </a:spcBef>
              <a:spcAft>
                <a:spcPts val="0"/>
              </a:spcAft>
              <a:buSzPts val="1400"/>
              <a:buNone/>
            </a:pPr>
            <a:r>
              <a:rPr lang="en-US"/>
              <a:t>               &lt;td&gt;{{ idx + 1 }}&lt;/td&gt;</a:t>
            </a:r>
            <a:endParaRPr/>
          </a:p>
          <a:p>
            <a:pPr marL="0" lvl="0" indent="0" algn="l" rtl="0">
              <a:lnSpc>
                <a:spcPct val="100000"/>
              </a:lnSpc>
              <a:spcBef>
                <a:spcPts val="0"/>
              </a:spcBef>
              <a:spcAft>
                <a:spcPts val="0"/>
              </a:spcAft>
              <a:buSzPts val="1400"/>
              <a:buNone/>
            </a:pPr>
            <a:r>
              <a:rPr lang="en-US"/>
              <a:t>               &lt;td&gt;{{ shipment?.shipmentId }}&lt;/td&gt;</a:t>
            </a:r>
            <a:endParaRPr/>
          </a:p>
          <a:p>
            <a:pPr marL="0" lvl="0" indent="0" algn="l" rtl="0">
              <a:lnSpc>
                <a:spcPct val="100000"/>
              </a:lnSpc>
              <a:spcBef>
                <a:spcPts val="0"/>
              </a:spcBef>
              <a:spcAft>
                <a:spcPts val="0"/>
              </a:spcAft>
              <a:buSzPts val="1400"/>
              <a:buNone/>
            </a:pPr>
            <a:r>
              <a:rPr lang="en-US"/>
              <a:t>               &lt;td&gt;{{ shipment.orderId }}&lt;/td&gt;</a:t>
            </a:r>
            <a:endParaRPr/>
          </a:p>
          <a:p>
            <a:pPr marL="0" lvl="0" indent="0" algn="l" rtl="0">
              <a:lnSpc>
                <a:spcPct val="100000"/>
              </a:lnSpc>
              <a:spcBef>
                <a:spcPts val="0"/>
              </a:spcBef>
              <a:spcAft>
                <a:spcPts val="0"/>
              </a:spcAft>
              <a:buSzPts val="1400"/>
              <a:buNone/>
            </a:pPr>
            <a:r>
              <a:rPr lang="en-US"/>
              <a:t>               &lt;td&gt;{{ shipment.shipmentCompany === "null" ? "Not Provided" : shipment.shipmentCompany }}&lt;/td&gt;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&lt;button type="button" class="btn btn-dark btn-sm me-1" [disabled]="shipment.shipmentStatus" (click)="openUpdateModal(shipmentModal, shipment)"&gt;Update Shipment&lt;/button&gt;</a:t>
            </a:r>
            <a:endParaRPr/>
          </a:p>
          <a:p>
            <a:pPr marL="0" lvl="0" indent="0" algn="l" rtl="0">
              <a:lnSpc>
                <a:spcPct val="100000"/>
              </a:lnSpc>
              <a:spcBef>
                <a:spcPts val="0"/>
              </a:spcBef>
              <a:spcAft>
                <a:spcPts val="0"/>
              </a:spcAft>
              <a:buSzPts val="1400"/>
              <a:buNone/>
            </a:pPr>
            <a:r>
              <a:rPr lang="en-US"/>
              <a:t>                 &lt;button type="button" class="btn btn-danger btn-sm" (click)="deleteShipment(shipment.shipmentId, idx)"&gt;Delete&lt;/button&gt;</a:t>
            </a:r>
            <a:endParaRPr/>
          </a:p>
          <a:p>
            <a:pPr marL="0" lvl="0" indent="0" algn="l" rtl="0">
              <a:lnSpc>
                <a:spcPct val="100000"/>
              </a:lnSpc>
              <a:spcBef>
                <a:spcPts val="0"/>
              </a:spcBef>
              <a:spcAft>
                <a:spcPts val="0"/>
              </a:spcAft>
              <a:buSzPts val="1400"/>
              <a:buNone/>
            </a:pPr>
            <a:r>
              <a:rPr lang="en-US"/>
              <a:t>               &lt;/td&gt;</a:t>
            </a:r>
            <a:endParaRPr/>
          </a:p>
          <a:p>
            <a:pPr marL="0" lvl="0" indent="0" algn="l" rtl="0">
              <a:lnSpc>
                <a:spcPct val="100000"/>
              </a:lnSpc>
              <a:spcBef>
                <a:spcPts val="0"/>
              </a:spcBef>
              <a:spcAft>
                <a:spcPts val="0"/>
              </a:spcAft>
              <a:buSzPts val="1400"/>
              <a:buNone/>
            </a:pPr>
            <a:r>
              <a:rPr lang="en-US"/>
              <a:t>             &lt;/tr&gt;</a:t>
            </a:r>
            <a:endParaRPr/>
          </a:p>
          <a:p>
            <a:pPr marL="0" lvl="0" indent="0" algn="l" rtl="0">
              <a:lnSpc>
                <a:spcPct val="100000"/>
              </a:lnSpc>
              <a:spcBef>
                <a:spcPts val="0"/>
              </a:spcBef>
              <a:spcAft>
                <a:spcPts val="0"/>
              </a:spcAft>
              <a:buSzPts val="1400"/>
              <a:buNone/>
            </a:pPr>
            <a:r>
              <a:rPr lang="en-US"/>
              <a:t>           &lt;/tbody&gt;</a:t>
            </a:r>
            <a:endParaRPr/>
          </a:p>
          <a:p>
            <a:pPr marL="0" lvl="0" indent="0" algn="l" rtl="0">
              <a:lnSpc>
                <a:spcPct val="100000"/>
              </a:lnSpc>
              <a:spcBef>
                <a:spcPts val="0"/>
              </a:spcBef>
              <a:spcAft>
                <a:spcPts val="0"/>
              </a:spcAft>
              <a:buSzPts val="1400"/>
              <a:buNone/>
            </a:pPr>
            <a:endParaRPr/>
          </a:p>
        </p:txBody>
      </p:sp>
      <p:sp>
        <p:nvSpPr>
          <p:cNvPr id="910" name="Google Shape;910;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 to make your Angular App interact with Java Backend Services, you need your project to be running.</a:t>
            </a:r>
            <a:endParaRPr/>
          </a:p>
          <a:p>
            <a:pPr marL="0" lvl="0" indent="0" algn="l" rtl="0">
              <a:lnSpc>
                <a:spcPct val="100000"/>
              </a:lnSpc>
              <a:spcBef>
                <a:spcPts val="0"/>
              </a:spcBef>
              <a:spcAft>
                <a:spcPts val="0"/>
              </a:spcAft>
              <a:buSzPts val="1400"/>
              <a:buNone/>
            </a:pPr>
            <a:r>
              <a:rPr lang="en-US"/>
              <a:t>Right click on the project and run as Spring Boot App</a:t>
            </a:r>
            <a:endParaRPr/>
          </a:p>
          <a:p>
            <a:pPr marL="0" lvl="0" indent="0" algn="l" rtl="0">
              <a:lnSpc>
                <a:spcPct val="100000"/>
              </a:lnSpc>
              <a:spcBef>
                <a:spcPts val="0"/>
              </a:spcBef>
              <a:spcAft>
                <a:spcPts val="0"/>
              </a:spcAft>
              <a:buSzPts val="1400"/>
              <a:buNone/>
            </a:pPr>
            <a:r>
              <a:rPr lang="en-US"/>
              <a:t>Or</a:t>
            </a:r>
            <a:endParaRPr/>
          </a:p>
          <a:p>
            <a:pPr marL="0" lvl="0" indent="0" algn="l" rtl="0">
              <a:lnSpc>
                <a:spcPct val="100000"/>
              </a:lnSpc>
              <a:spcBef>
                <a:spcPts val="0"/>
              </a:spcBef>
              <a:spcAft>
                <a:spcPts val="0"/>
              </a:spcAft>
              <a:buSzPts val="1400"/>
              <a:buNone/>
            </a:pPr>
            <a:r>
              <a:rPr lang="en-US"/>
              <a:t>Simply click the run icon and select run as spring boot app</a:t>
            </a:r>
            <a:endParaRPr/>
          </a:p>
        </p:txBody>
      </p:sp>
      <p:sp>
        <p:nvSpPr>
          <p:cNvPr id="922" name="Google Shape;922;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 in the console if the application is running successfully on Tomcat Port 8080.</a:t>
            </a:r>
            <a:endParaRPr/>
          </a:p>
          <a:p>
            <a:pPr marL="0" lvl="0" indent="0" algn="l" rtl="0">
              <a:lnSpc>
                <a:spcPct val="100000"/>
              </a:lnSpc>
              <a:spcBef>
                <a:spcPts val="0"/>
              </a:spcBef>
              <a:spcAft>
                <a:spcPts val="0"/>
              </a:spcAft>
              <a:buSzPts val="1400"/>
              <a:buNone/>
            </a:pPr>
            <a:r>
              <a:rPr lang="en-US"/>
              <a:t>In case 8080 port is blocked, go to application.properties file and change the server port number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Once, the backend is up and running, you can serve your angular app and test the communication </a:t>
            </a:r>
            <a:endParaRPr/>
          </a:p>
        </p:txBody>
      </p:sp>
      <p:sp>
        <p:nvSpPr>
          <p:cNvPr id="940" name="Google Shape;940;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2" name="Google Shape;9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8" name="Google Shape;9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8" name="Google Shape;9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0" name="Google Shape;10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2" name="Google Shape;102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4" name="Google Shape;104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6" name="Google Shape;10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8" name="Google Shape;10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4" name="Google Shape;108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30"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30"/>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1"/>
        <p:cNvGrpSpPr/>
        <p:nvPr/>
      </p:nvGrpSpPr>
      <p:grpSpPr>
        <a:xfrm>
          <a:off x="0" y="0"/>
          <a:ext cx="0" cy="0"/>
          <a:chOff x="0" y="0"/>
          <a:chExt cx="0" cy="0"/>
        </a:xfrm>
      </p:grpSpPr>
      <p:pic>
        <p:nvPicPr>
          <p:cNvPr id="62" name="Google Shape;62;p4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3" name="Google Shape;63;p4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4" name="Google Shape;64;p41"/>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41"/>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4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7" name="Google Shape;67;p4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8" name="Google Shape;68;p4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9" name="Google Shape;69;p4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0" name="Google Shape;70;p41"/>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41"/>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41"/>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41"/>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4"/>
        <p:cNvGrpSpPr/>
        <p:nvPr/>
      </p:nvGrpSpPr>
      <p:grpSpPr>
        <a:xfrm>
          <a:off x="0" y="0"/>
          <a:ext cx="0" cy="0"/>
          <a:chOff x="0" y="0"/>
          <a:chExt cx="0" cy="0"/>
        </a:xfrm>
      </p:grpSpPr>
      <p:pic>
        <p:nvPicPr>
          <p:cNvPr id="75" name="Google Shape;75;p4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6" name="Google Shape;76;p48"/>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77" name="Google Shape;77;p48"/>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48"/>
          <p:cNvSpPr txBox="1">
            <a:spLocks noGrp="1"/>
          </p:cNvSpPr>
          <p:nvPr>
            <p:ph type="body" idx="2"/>
          </p:nvPr>
        </p:nvSpPr>
        <p:spPr>
          <a:xfrm>
            <a:off x="3493805" y="7170520"/>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48"/>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0" name="Google Shape;80;p4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48"/>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4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3" name="Google Shape;83;p4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4" name="Google Shape;84;p4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5" name="Google Shape;85;p4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6" name="Google Shape;86;p48"/>
          <p:cNvSpPr txBox="1">
            <a:spLocks noGrp="1"/>
          </p:cNvSpPr>
          <p:nvPr>
            <p:ph type="body" idx="5"/>
          </p:nvPr>
        </p:nvSpPr>
        <p:spPr>
          <a:xfrm>
            <a:off x="2329744" y="264918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48"/>
          <p:cNvSpPr txBox="1">
            <a:spLocks noGrp="1"/>
          </p:cNvSpPr>
          <p:nvPr>
            <p:ph type="body" idx="6"/>
          </p:nvPr>
        </p:nvSpPr>
        <p:spPr>
          <a:xfrm>
            <a:off x="2329744" y="3469791"/>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48"/>
          <p:cNvSpPr txBox="1">
            <a:spLocks noGrp="1"/>
          </p:cNvSpPr>
          <p:nvPr>
            <p:ph type="body" idx="7"/>
          </p:nvPr>
        </p:nvSpPr>
        <p:spPr>
          <a:xfrm>
            <a:off x="2329744" y="429039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48"/>
          <p:cNvSpPr txBox="1">
            <a:spLocks noGrp="1"/>
          </p:cNvSpPr>
          <p:nvPr>
            <p:ph type="body" idx="8"/>
          </p:nvPr>
        </p:nvSpPr>
        <p:spPr>
          <a:xfrm>
            <a:off x="2329744" y="5111001"/>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90"/>
        <p:cNvGrpSpPr/>
        <p:nvPr/>
      </p:nvGrpSpPr>
      <p:grpSpPr>
        <a:xfrm>
          <a:off x="0" y="0"/>
          <a:ext cx="0" cy="0"/>
          <a:chOff x="0" y="0"/>
          <a:chExt cx="0" cy="0"/>
        </a:xfrm>
      </p:grpSpPr>
      <p:pic>
        <p:nvPicPr>
          <p:cNvPr id="91" name="Google Shape;91;p49"/>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92" name="Google Shape;92;p4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93" name="Google Shape;93;p4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49"/>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9"/>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6" name="Google Shape;96;p49"/>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97"/>
        <p:cNvGrpSpPr/>
        <p:nvPr/>
      </p:nvGrpSpPr>
      <p:grpSpPr>
        <a:xfrm>
          <a:off x="0" y="0"/>
          <a:ext cx="0" cy="0"/>
          <a:chOff x="0" y="0"/>
          <a:chExt cx="0" cy="0"/>
        </a:xfrm>
      </p:grpSpPr>
      <p:pic>
        <p:nvPicPr>
          <p:cNvPr id="98" name="Google Shape;98;p50"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99" name="Google Shape;99;p50"/>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00"/>
        <p:cNvGrpSpPr/>
        <p:nvPr/>
      </p:nvGrpSpPr>
      <p:grpSpPr>
        <a:xfrm>
          <a:off x="0" y="0"/>
          <a:ext cx="0" cy="0"/>
          <a:chOff x="0" y="0"/>
          <a:chExt cx="0" cy="0"/>
        </a:xfrm>
      </p:grpSpPr>
      <p:pic>
        <p:nvPicPr>
          <p:cNvPr id="101" name="Google Shape;101;p51"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2" name="Google Shape;102;p51"/>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Arial"/>
                <a:ea typeface="Arial"/>
                <a:cs typeface="Arial"/>
                <a:sym typeface="Arial"/>
              </a:rPr>
              <a:t>Assisted Practice</a:t>
            </a:r>
            <a:endParaRPr sz="1400" b="0" i="0" u="none" strike="noStrike" cap="none">
              <a:solidFill>
                <a:srgbClr val="262626"/>
              </a:solidFill>
              <a:latin typeface="Arial"/>
              <a:ea typeface="Arial"/>
              <a:cs typeface="Arial"/>
              <a:sym typeface="Arial"/>
            </a:endParaRPr>
          </a:p>
        </p:txBody>
      </p:sp>
      <p:sp>
        <p:nvSpPr>
          <p:cNvPr id="103" name="Google Shape;103;p51"/>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4" name="Google Shape;104;p51"/>
          <p:cNvSpPr/>
          <p:nvPr/>
        </p:nvSpPr>
        <p:spPr>
          <a:xfrm>
            <a:off x="700325" y="1995300"/>
            <a:ext cx="14948700" cy="5536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1"/>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ssisted Practice 1">
  <p:cSld name="Assisted Practice 1">
    <p:spTree>
      <p:nvGrpSpPr>
        <p:cNvPr id="1" name="Shape 106"/>
        <p:cNvGrpSpPr/>
        <p:nvPr/>
      </p:nvGrpSpPr>
      <p:grpSpPr>
        <a:xfrm>
          <a:off x="0" y="0"/>
          <a:ext cx="0" cy="0"/>
          <a:chOff x="0" y="0"/>
          <a:chExt cx="0" cy="0"/>
        </a:xfrm>
      </p:grpSpPr>
      <p:pic>
        <p:nvPicPr>
          <p:cNvPr id="107" name="Google Shape;107;p52"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8" name="Google Shape;108;p52"/>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800" b="0"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9" name="Google Shape;109;p52"/>
          <p:cNvSpPr/>
          <p:nvPr/>
        </p:nvSpPr>
        <p:spPr>
          <a:xfrm>
            <a:off x="700325" y="1995300"/>
            <a:ext cx="14948700" cy="5536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2"/>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1" name="Google Shape;111;p52"/>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4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12"/>
        <p:cNvGrpSpPr/>
        <p:nvPr/>
      </p:nvGrpSpPr>
      <p:grpSpPr>
        <a:xfrm>
          <a:off x="0" y="0"/>
          <a:ext cx="0" cy="0"/>
          <a:chOff x="0" y="0"/>
          <a:chExt cx="0" cy="0"/>
        </a:xfrm>
      </p:grpSpPr>
      <p:grpSp>
        <p:nvGrpSpPr>
          <p:cNvPr id="113" name="Google Shape;113;p53"/>
          <p:cNvGrpSpPr/>
          <p:nvPr/>
        </p:nvGrpSpPr>
        <p:grpSpPr>
          <a:xfrm>
            <a:off x="0" y="0"/>
            <a:ext cx="16256000" cy="9144003"/>
            <a:chOff x="0" y="0"/>
            <a:chExt cx="16256000" cy="9144003"/>
          </a:xfrm>
        </p:grpSpPr>
        <p:pic>
          <p:nvPicPr>
            <p:cNvPr id="114" name="Google Shape;114;p53"/>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15" name="Google Shape;115;p53"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16" name="Google Shape;116;p5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17" name="Google Shape;117;p53"/>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18" name="Google Shape;118;p5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p53"/>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121"/>
        <p:cNvGrpSpPr/>
        <p:nvPr/>
      </p:nvGrpSpPr>
      <p:grpSpPr>
        <a:xfrm>
          <a:off x="0" y="0"/>
          <a:ext cx="0" cy="0"/>
          <a:chOff x="0" y="0"/>
          <a:chExt cx="0" cy="0"/>
        </a:xfrm>
      </p:grpSpPr>
      <p:pic>
        <p:nvPicPr>
          <p:cNvPr id="122" name="Google Shape;122;p123"/>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123" name="Google Shape;123;p123"/>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4" name="Google Shape;124;p123"/>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123"/>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12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7" name="Google Shape;127;p12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8" name="Google Shape;128;p12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9" name="Google Shape;129;p12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0" name="Google Shape;130;p123"/>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123"/>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12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3" name="Google Shape;133;p12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34"/>
        <p:cNvGrpSpPr/>
        <p:nvPr/>
      </p:nvGrpSpPr>
      <p:grpSpPr>
        <a:xfrm>
          <a:off x="0" y="0"/>
          <a:ext cx="0" cy="0"/>
          <a:chOff x="0" y="0"/>
          <a:chExt cx="0" cy="0"/>
        </a:xfrm>
      </p:grpSpPr>
      <p:pic>
        <p:nvPicPr>
          <p:cNvPr id="135" name="Google Shape;135;p12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36" name="Google Shape;136;p124"/>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37" name="Google Shape;137;p124"/>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124"/>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12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0" name="Google Shape;140;p12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1" name="Google Shape;141;p12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2" name="Google Shape;142;p12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43" name="Google Shape;143;p12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44" name="Google Shape;144;p124"/>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24"/>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124"/>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124"/>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124"/>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124"/>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50"/>
        <p:cNvGrpSpPr/>
        <p:nvPr/>
      </p:nvGrpSpPr>
      <p:grpSpPr>
        <a:xfrm>
          <a:off x="0" y="0"/>
          <a:ext cx="0" cy="0"/>
          <a:chOff x="0" y="0"/>
          <a:chExt cx="0" cy="0"/>
        </a:xfrm>
      </p:grpSpPr>
      <p:pic>
        <p:nvPicPr>
          <p:cNvPr id="151" name="Google Shape;151;p12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52" name="Google Shape;152;p125"/>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53" name="Google Shape;153;p12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4" name="Google Shape;154;p125"/>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5" name="Google Shape;155;p125"/>
          <p:cNvSpPr txBox="1">
            <a:spLocks noGrp="1"/>
          </p:cNvSpPr>
          <p:nvPr>
            <p:ph type="body" idx="2"/>
          </p:nvPr>
        </p:nvSpPr>
        <p:spPr>
          <a:xfrm>
            <a:off x="3490778" y="7217311"/>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12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7" name="Google Shape;157;p12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8" name="Google Shape;158;p12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9" name="Google Shape;159;p12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0" name="Google Shape;160;p12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125"/>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2" name="Google Shape;162;p125"/>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3" name="Google Shape;163;p125"/>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4" name="Google Shape;164;p125"/>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125"/>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8"/>
        <p:cNvGrpSpPr/>
        <p:nvPr/>
      </p:nvGrpSpPr>
      <p:grpSpPr>
        <a:xfrm>
          <a:off x="0" y="0"/>
          <a:ext cx="0" cy="0"/>
          <a:chOff x="0" y="0"/>
          <a:chExt cx="0" cy="0"/>
        </a:xfrm>
      </p:grpSpPr>
      <p:pic>
        <p:nvPicPr>
          <p:cNvPr id="19" name="Google Shape;19;p31"/>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0" name="Google Shape;20;p31"/>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 name="Google Shape;21;p31"/>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66"/>
        <p:cNvGrpSpPr/>
        <p:nvPr/>
      </p:nvGrpSpPr>
      <p:grpSpPr>
        <a:xfrm>
          <a:off x="0" y="0"/>
          <a:ext cx="0" cy="0"/>
          <a:chOff x="0" y="0"/>
          <a:chExt cx="0" cy="0"/>
        </a:xfrm>
      </p:grpSpPr>
      <p:pic>
        <p:nvPicPr>
          <p:cNvPr id="167" name="Google Shape;167;p126"/>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168" name="Google Shape;168;p1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1">
  <p:cSld name="Course-End Project 1">
    <p:spTree>
      <p:nvGrpSpPr>
        <p:cNvPr id="1" name="Shape 169"/>
        <p:cNvGrpSpPr/>
        <p:nvPr/>
      </p:nvGrpSpPr>
      <p:grpSpPr>
        <a:xfrm>
          <a:off x="0" y="0"/>
          <a:ext cx="0" cy="0"/>
          <a:chOff x="0" y="0"/>
          <a:chExt cx="0" cy="0"/>
        </a:xfrm>
      </p:grpSpPr>
      <p:pic>
        <p:nvPicPr>
          <p:cNvPr id="170" name="Google Shape;170;p127"/>
          <p:cNvPicPr preferRelativeResize="0"/>
          <p:nvPr/>
        </p:nvPicPr>
        <p:blipFill rotWithShape="1">
          <a:blip r:embed="rId2">
            <a:alphaModFix/>
          </a:blip>
          <a:srcRect/>
          <a:stretch/>
        </p:blipFill>
        <p:spPr>
          <a:xfrm>
            <a:off x="0" y="0"/>
            <a:ext cx="16256000" cy="9144003"/>
          </a:xfrm>
          <a:prstGeom prst="rect">
            <a:avLst/>
          </a:prstGeom>
          <a:noFill/>
          <a:ln>
            <a:noFill/>
          </a:ln>
        </p:spPr>
      </p:pic>
      <p:sp>
        <p:nvSpPr>
          <p:cNvPr id="171" name="Google Shape;171;p127"/>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172" name="Google Shape;172;p127"/>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173" name="Google Shape;173;p12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4" name="Google Shape;174;p127"/>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75" name="Google Shape;175;p127"/>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176"/>
        <p:cNvGrpSpPr/>
        <p:nvPr/>
      </p:nvGrpSpPr>
      <p:grpSpPr>
        <a:xfrm>
          <a:off x="0" y="0"/>
          <a:ext cx="0" cy="0"/>
          <a:chOff x="0" y="0"/>
          <a:chExt cx="0" cy="0"/>
        </a:xfrm>
      </p:grpSpPr>
      <p:pic>
        <p:nvPicPr>
          <p:cNvPr id="177" name="Google Shape;177;p128"/>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78" name="Google Shape;178;p128"/>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79"/>
        <p:cNvGrpSpPr/>
        <p:nvPr/>
      </p:nvGrpSpPr>
      <p:grpSpPr>
        <a:xfrm>
          <a:off x="0" y="0"/>
          <a:ext cx="0" cy="0"/>
          <a:chOff x="0" y="0"/>
          <a:chExt cx="0" cy="0"/>
        </a:xfrm>
      </p:grpSpPr>
      <p:pic>
        <p:nvPicPr>
          <p:cNvPr id="180" name="Google Shape;180;p129"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81" name="Google Shape;181;p12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2" name="Google Shape;182;p129"/>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3"/>
        <p:cNvGrpSpPr/>
        <p:nvPr/>
      </p:nvGrpSpPr>
      <p:grpSpPr>
        <a:xfrm>
          <a:off x="0" y="0"/>
          <a:ext cx="0" cy="0"/>
          <a:chOff x="0" y="0"/>
          <a:chExt cx="0" cy="0"/>
        </a:xfrm>
      </p:grpSpPr>
      <p:pic>
        <p:nvPicPr>
          <p:cNvPr id="184" name="Google Shape;184;p130"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85" name="Google Shape;185;p130"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86" name="Google Shape;186;p130"/>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87" name="Google Shape;187;p130"/>
          <p:cNvSpPr/>
          <p:nvPr/>
        </p:nvSpPr>
        <p:spPr>
          <a:xfrm>
            <a:off x="6254776" y="1394500"/>
            <a:ext cx="9513773" cy="6177052"/>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30"/>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9" name="Google Shape;189;p130"/>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urse-End Project 1">
  <p:cSld name="1_Course-End Project 1">
    <p:spTree>
      <p:nvGrpSpPr>
        <p:cNvPr id="1" name="Shape 190"/>
        <p:cNvGrpSpPr/>
        <p:nvPr/>
      </p:nvGrpSpPr>
      <p:grpSpPr>
        <a:xfrm>
          <a:off x="0" y="0"/>
          <a:ext cx="0" cy="0"/>
          <a:chOff x="0" y="0"/>
          <a:chExt cx="0" cy="0"/>
        </a:xfrm>
      </p:grpSpPr>
      <p:sp>
        <p:nvSpPr>
          <p:cNvPr id="191" name="Google Shape;191;p131"/>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92" name="Google Shape;192;p131"/>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93" name="Google Shape;193;p13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4" name="Google Shape;194;p131"/>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31"/>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96" name="Google Shape;196;p131"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sp>
        <p:nvSpPr>
          <p:cNvPr id="197" name="Google Shape;197;p131"/>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98" name="Google Shape;198;p131"/>
          <p:cNvSpPr/>
          <p:nvPr/>
        </p:nvSpPr>
        <p:spPr>
          <a:xfrm>
            <a:off x="6254776" y="1394500"/>
            <a:ext cx="9513773" cy="6177052"/>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31"/>
          <p:cNvSpPr txBox="1">
            <a:spLocks noGrp="1"/>
          </p:cNvSpPr>
          <p:nvPr>
            <p:ph type="body" idx="2"/>
          </p:nvPr>
        </p:nvSpPr>
        <p:spPr>
          <a:xfrm>
            <a:off x="6286500" y="1842152"/>
            <a:ext cx="923830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_n">
  <p:cSld name="2_quiz ans_n">
    <p:spTree>
      <p:nvGrpSpPr>
        <p:cNvPr id="1" name="Shape 200"/>
        <p:cNvGrpSpPr/>
        <p:nvPr/>
      </p:nvGrpSpPr>
      <p:grpSpPr>
        <a:xfrm>
          <a:off x="0" y="0"/>
          <a:ext cx="0" cy="0"/>
          <a:chOff x="0" y="0"/>
          <a:chExt cx="0" cy="0"/>
        </a:xfrm>
      </p:grpSpPr>
      <p:pic>
        <p:nvPicPr>
          <p:cNvPr id="201" name="Google Shape;201;p13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2" name="Google Shape;202;p132"/>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03" name="Google Shape;203;p132"/>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4" name="Google Shape;204;p132"/>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5" name="Google Shape;205;p132"/>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06" name="Google Shape;206;p132"/>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132"/>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13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09" name="Google Shape;209;p13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10" name="Google Shape;210;p13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11" name="Google Shape;211;p13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12" name="Google Shape;212;p132"/>
          <p:cNvSpPr txBox="1">
            <a:spLocks noGrp="1"/>
          </p:cNvSpPr>
          <p:nvPr>
            <p:ph type="body" idx="5"/>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p132"/>
          <p:cNvSpPr txBox="1">
            <a:spLocks noGrp="1"/>
          </p:cNvSpPr>
          <p:nvPr>
            <p:ph type="body" idx="6"/>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132"/>
          <p:cNvSpPr txBox="1">
            <a:spLocks noGrp="1"/>
          </p:cNvSpPr>
          <p:nvPr>
            <p:ph type="body" idx="7"/>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p132"/>
          <p:cNvSpPr txBox="1">
            <a:spLocks noGrp="1"/>
          </p:cNvSpPr>
          <p:nvPr>
            <p:ph type="body" idx="8"/>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2"/>
        <p:cNvGrpSpPr/>
        <p:nvPr/>
      </p:nvGrpSpPr>
      <p:grpSpPr>
        <a:xfrm>
          <a:off x="0" y="0"/>
          <a:ext cx="0" cy="0"/>
          <a:chOff x="0" y="0"/>
          <a:chExt cx="0" cy="0"/>
        </a:xfrm>
      </p:grpSpPr>
      <p:grpSp>
        <p:nvGrpSpPr>
          <p:cNvPr id="23" name="Google Shape;23;p32"/>
          <p:cNvGrpSpPr/>
          <p:nvPr/>
        </p:nvGrpSpPr>
        <p:grpSpPr>
          <a:xfrm>
            <a:off x="0" y="0"/>
            <a:ext cx="16255999" cy="9144000"/>
            <a:chOff x="0" y="0"/>
            <a:chExt cx="16255999" cy="9144000"/>
          </a:xfrm>
        </p:grpSpPr>
        <p:pic>
          <p:nvPicPr>
            <p:cNvPr id="24" name="Google Shape;24;p32"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5" name="Google Shape;25;p32"/>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26" name="Google Shape;26;p32"/>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27" name="Google Shape;27;p32"/>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32"/>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29"/>
        <p:cNvGrpSpPr/>
        <p:nvPr/>
      </p:nvGrpSpPr>
      <p:grpSpPr>
        <a:xfrm>
          <a:off x="0" y="0"/>
          <a:ext cx="0" cy="0"/>
          <a:chOff x="0" y="0"/>
          <a:chExt cx="0" cy="0"/>
        </a:xfrm>
      </p:grpSpPr>
      <p:pic>
        <p:nvPicPr>
          <p:cNvPr id="30" name="Google Shape;30;p33"/>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 name="Google Shape;31;p33"/>
          <p:cNvSpPr/>
          <p:nvPr/>
        </p:nvSpPr>
        <p:spPr>
          <a:xfrm>
            <a:off x="4009293" y="305075"/>
            <a:ext cx="7593158"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2" name="Google Shape;32;p33"/>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3"/>
        <p:cNvGrpSpPr/>
        <p:nvPr/>
      </p:nvGrpSpPr>
      <p:grpSpPr>
        <a:xfrm>
          <a:off x="0" y="0"/>
          <a:ext cx="0" cy="0"/>
          <a:chOff x="0" y="0"/>
          <a:chExt cx="0" cy="0"/>
        </a:xfrm>
      </p:grpSpPr>
      <p:pic>
        <p:nvPicPr>
          <p:cNvPr id="34" name="Google Shape;34;p34"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35" name="Google Shape;35;p3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36" name="Google Shape;36;p34"/>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34"/>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 name="Google Shape;38;p34"/>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34"/>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34"/>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1" name="Google Shape;41;p34"/>
          <p:cNvPicPr preferRelativeResize="0"/>
          <p:nvPr/>
        </p:nvPicPr>
        <p:blipFill rotWithShape="1">
          <a:blip r:embed="rId3">
            <a:alphaModFix/>
          </a:blip>
          <a:srcRect t="6807" b="6798"/>
          <a:stretch/>
        </p:blipFill>
        <p:spPr>
          <a:xfrm>
            <a:off x="2269582" y="1319447"/>
            <a:ext cx="6907551"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42"/>
        <p:cNvGrpSpPr/>
        <p:nvPr/>
      </p:nvGrpSpPr>
      <p:grpSpPr>
        <a:xfrm>
          <a:off x="0" y="0"/>
          <a:ext cx="0" cy="0"/>
          <a:chOff x="0" y="0"/>
          <a:chExt cx="0" cy="0"/>
        </a:xfrm>
      </p:grpSpPr>
      <p:pic>
        <p:nvPicPr>
          <p:cNvPr id="43" name="Google Shape;43;p35"/>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4" name="Google Shape;44;p35"/>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5"/>
        <p:cNvGrpSpPr/>
        <p:nvPr/>
      </p:nvGrpSpPr>
      <p:grpSpPr>
        <a:xfrm>
          <a:off x="0" y="0"/>
          <a:ext cx="0" cy="0"/>
          <a:chOff x="0" y="0"/>
          <a:chExt cx="0" cy="0"/>
        </a:xfrm>
      </p:grpSpPr>
      <p:pic>
        <p:nvPicPr>
          <p:cNvPr id="46" name="Google Shape;46;p36"/>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47" name="Google Shape;47;p3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9"/>
        <p:cNvGrpSpPr/>
        <p:nvPr/>
      </p:nvGrpSpPr>
      <p:grpSpPr>
        <a:xfrm>
          <a:off x="0" y="0"/>
          <a:ext cx="0" cy="0"/>
          <a:chOff x="0" y="0"/>
          <a:chExt cx="0" cy="0"/>
        </a:xfrm>
      </p:grpSpPr>
      <p:pic>
        <p:nvPicPr>
          <p:cNvPr id="50" name="Google Shape;50;p37"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1" name="Google Shape;51;p3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2" name="Google Shape;52;p3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37"/>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3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3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6" name="Google Shape;56;p37"/>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7"/>
        <p:cNvGrpSpPr/>
        <p:nvPr/>
      </p:nvGrpSpPr>
      <p:grpSpPr>
        <a:xfrm>
          <a:off x="0" y="0"/>
          <a:ext cx="0" cy="0"/>
          <a:chOff x="0" y="0"/>
          <a:chExt cx="0" cy="0"/>
        </a:xfrm>
      </p:grpSpPr>
      <p:pic>
        <p:nvPicPr>
          <p:cNvPr id="58" name="Google Shape;58;p4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9" name="Google Shape;59;p40"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0" name="Google Shape;60;p40"/>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4"/>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24"/>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SzPts val="2800"/>
              <a:buNone/>
            </a:pPr>
            <a:r>
              <a:rPr lang="en-US"/>
              <a:t>FrontEnd Backend Communication</a:t>
            </a:r>
            <a:endParaRPr/>
          </a:p>
          <a:p>
            <a:pPr marL="0" lvl="0" indent="0" algn="ctr" rtl="0">
              <a:lnSpc>
                <a:spcPct val="90000"/>
              </a:lnSpc>
              <a:spcBef>
                <a:spcPts val="1000"/>
              </a:spcBef>
              <a:spcAft>
                <a:spcPts val="0"/>
              </a:spcAft>
              <a:buSzPts val="1100"/>
              <a:buNone/>
            </a:pPr>
            <a:r>
              <a:rPr lang="en-US"/>
              <a:t>Angular Admin with Java Backend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SzPts val="2800"/>
              <a:buNone/>
            </a:pPr>
            <a:r>
              <a:rPr lang="en-US"/>
              <a:t>Implement HttpClient in Angular Components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8"/>
          <p:cNvSpPr/>
          <p:nvPr/>
        </p:nvSpPr>
        <p:spPr>
          <a:xfrm>
            <a:off x="2643506" y="1700242"/>
            <a:ext cx="10923959" cy="68707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 the app.module.ts, add the HttpClientModule from Angular common HTTP.</a:t>
            </a:r>
            <a:endParaRPr sz="2200" b="0" i="0" u="none" strike="noStrike" cap="none">
              <a:solidFill>
                <a:schemeClr val="lt1"/>
              </a:solidFill>
              <a:latin typeface="Open Sans"/>
              <a:ea typeface="Open Sans"/>
              <a:cs typeface="Open Sans"/>
              <a:sym typeface="Open Sans"/>
            </a:endParaRPr>
          </a:p>
        </p:txBody>
      </p:sp>
      <p:sp>
        <p:nvSpPr>
          <p:cNvPr id="388" name="Google Shape;388;p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Add the HTTPClientModule in app.module.ts</a:t>
            </a:r>
            <a:endParaRPr>
              <a:solidFill>
                <a:srgbClr val="3F3F3F"/>
              </a:solidFill>
            </a:endParaRPr>
          </a:p>
        </p:txBody>
      </p:sp>
      <p:grpSp>
        <p:nvGrpSpPr>
          <p:cNvPr id="389" name="Google Shape;389;p8"/>
          <p:cNvGrpSpPr/>
          <p:nvPr/>
        </p:nvGrpSpPr>
        <p:grpSpPr>
          <a:xfrm>
            <a:off x="2445789" y="2654133"/>
            <a:ext cx="11305309" cy="5575467"/>
            <a:chOff x="5103801" y="2917278"/>
            <a:chExt cx="6048395" cy="1262749"/>
          </a:xfrm>
        </p:grpSpPr>
        <p:sp>
          <p:nvSpPr>
            <p:cNvPr id="390" name="Google Shape;390;p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2D050"/>
                  </a:solidFill>
                  <a:latin typeface="Courier New"/>
                  <a:ea typeface="Courier New"/>
                  <a:cs typeface="Courier New"/>
                  <a:sym typeface="Courier New"/>
                </a:rPr>
                <a:t>import</a:t>
              </a:r>
              <a:r>
                <a:rPr lang="en-US" sz="2000" b="1" i="0" u="none" strike="noStrike" cap="none">
                  <a:solidFill>
                    <a:schemeClr val="lt1"/>
                  </a:solidFill>
                  <a:latin typeface="Courier New"/>
                  <a:ea typeface="Courier New"/>
                  <a:cs typeface="Courier New"/>
                  <a:sym typeface="Courier New"/>
                </a:rPr>
                <a:t> { HttpClientModule } from '@angular/common/http';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@NgModule({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declarations: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AppComponent,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imports: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BrowserModule,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BrowserAnimationsModule,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AppRoutingModule,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NgbModule,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HttpClientModule,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bootstrap: [AppComponent]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AppModule { }</a:t>
              </a: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392" name="Google Shape;392;p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393" name="Google Shape;393;p8"/>
          <p:cNvPicPr preferRelativeResize="0"/>
          <p:nvPr/>
        </p:nvPicPr>
        <p:blipFill rotWithShape="1">
          <a:blip r:embed="rId3">
            <a:alphaModFix/>
          </a:blip>
          <a:srcRect t="6807" b="6798"/>
          <a:stretch/>
        </p:blipFill>
        <p:spPr>
          <a:xfrm>
            <a:off x="2513149" y="1011650"/>
            <a:ext cx="11267678" cy="8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p:nvPr/>
        </p:nvSpPr>
        <p:spPr>
          <a:xfrm>
            <a:off x="2588886" y="1544911"/>
            <a:ext cx="11033199" cy="90925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a new class BaseUrls to define all the End Points for the various services in the backend.</a:t>
            </a:r>
            <a:endParaRPr sz="1400" b="0" i="0" u="none" strike="noStrike" cap="none">
              <a:solidFill>
                <a:srgbClr val="000000"/>
              </a:solidFill>
              <a:latin typeface="Arial"/>
              <a:ea typeface="Arial"/>
              <a:cs typeface="Arial"/>
              <a:sym typeface="Arial"/>
            </a:endParaRPr>
          </a:p>
        </p:txBody>
      </p:sp>
      <p:sp>
        <p:nvSpPr>
          <p:cNvPr id="399" name="Google Shape;399;p54"/>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Define the End Points for the Services in Backend</a:t>
            </a:r>
            <a:endParaRPr>
              <a:solidFill>
                <a:srgbClr val="3F3F3F"/>
              </a:solidFill>
            </a:endParaRPr>
          </a:p>
        </p:txBody>
      </p:sp>
      <p:grpSp>
        <p:nvGrpSpPr>
          <p:cNvPr id="400" name="Google Shape;400;p54"/>
          <p:cNvGrpSpPr/>
          <p:nvPr/>
        </p:nvGrpSpPr>
        <p:grpSpPr>
          <a:xfrm>
            <a:off x="1977428" y="2683273"/>
            <a:ext cx="12242030" cy="5546328"/>
            <a:chOff x="5103801" y="2917278"/>
            <a:chExt cx="6048395" cy="1262749"/>
          </a:xfrm>
        </p:grpSpPr>
        <p:sp>
          <p:nvSpPr>
            <p:cNvPr id="401" name="Google Shape;401;p5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rgbClr val="92D050"/>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BaseUrls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BASE_HREF: string = "</a:t>
              </a:r>
              <a:r>
                <a:rPr lang="en-US" sz="2000" b="1" i="0" u="sng" strike="noStrike" cap="none">
                  <a:solidFill>
                    <a:schemeClr val="lt1"/>
                  </a:solid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http://localhost:8080</a:t>
              </a: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ADMIN_GROUPURL: string = "adminauth";</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USER_GROUPURL: string = "users";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SHIPMENT_GROUPURL: string = "shipments";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PRODUCT_GROUPURL: string = "products";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ORDER_GROUPURL: string = "orders";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ORDER_ITEMS_GROUPURL: string = "orderitems";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CATEGORIES_GROUPURL: string = "categories";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CART_GROUPURL: string = "cart";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WISHLIST_GROUPURL: string = "wishlist";</a:t>
              </a:r>
              <a:endParaRPr sz="2000" b="1" i="0" u="none" strike="noStrike" cap="none">
                <a:solidFill>
                  <a:schemeClr val="lt1"/>
                </a:solidFill>
                <a:latin typeface="Courier New"/>
                <a:ea typeface="Courier New"/>
                <a:cs typeface="Courier New"/>
                <a:sym typeface="Courier New"/>
              </a:endParaRPr>
            </a:p>
          </p:txBody>
        </p:sp>
        <p:sp>
          <p:nvSpPr>
            <p:cNvPr id="402" name="Google Shape;402;p54"/>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03" name="Google Shape;403;p5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sp>
        <p:nvSpPr>
          <p:cNvPr id="404" name="Google Shape;404;p54"/>
          <p:cNvSpPr/>
          <p:nvPr/>
        </p:nvSpPr>
        <p:spPr>
          <a:xfrm>
            <a:off x="12440315" y="4238045"/>
            <a:ext cx="3104485" cy="2152723"/>
          </a:xfrm>
          <a:prstGeom prst="roundRect">
            <a:avLst>
              <a:gd name="adj" fmla="val 16667"/>
            </a:avLst>
          </a:prstGeom>
          <a:solidFill>
            <a:srgbClr val="1D97D0"/>
          </a:solidFill>
          <a:ln w="9525"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localhost:8080 is where our java backend will be running, and hence, the BASE URL is defined with the value </a:t>
            </a:r>
            <a:r>
              <a:rPr lang="en-US" sz="1800" b="0" i="0" u="sng" strike="noStrike" cap="none">
                <a:solidFill>
                  <a:schemeClr val="lt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http://localhost:8080</a:t>
            </a:r>
            <a:r>
              <a:rPr lang="en-US" sz="1800" b="0" i="0" u="none" strike="noStrike" cap="none">
                <a:solidFill>
                  <a:schemeClr val="lt1"/>
                </a:solidFill>
                <a:latin typeface="Open Sans"/>
                <a:ea typeface="Open Sans"/>
                <a:cs typeface="Open Sans"/>
                <a:sym typeface="Open Sans"/>
              </a:rPr>
              <a:t>. </a:t>
            </a:r>
            <a:endParaRPr sz="1800" b="0" i="0" u="none" strike="noStrike" cap="none">
              <a:solidFill>
                <a:schemeClr val="lt1"/>
              </a:solidFill>
              <a:latin typeface="Open Sans"/>
              <a:ea typeface="Open Sans"/>
              <a:cs typeface="Open Sans"/>
              <a:sym typeface="Open Sans"/>
            </a:endParaRPr>
          </a:p>
        </p:txBody>
      </p:sp>
      <p:cxnSp>
        <p:nvCxnSpPr>
          <p:cNvPr id="405" name="Google Shape;405;p54"/>
          <p:cNvCxnSpPr/>
          <p:nvPr/>
        </p:nvCxnSpPr>
        <p:spPr>
          <a:xfrm>
            <a:off x="12757355" y="3818507"/>
            <a:ext cx="0" cy="343615"/>
          </a:xfrm>
          <a:prstGeom prst="straightConnector1">
            <a:avLst/>
          </a:prstGeom>
          <a:noFill/>
          <a:ln w="19050" cap="flat" cmpd="sng">
            <a:solidFill>
              <a:srgbClr val="FF0000"/>
            </a:solidFill>
            <a:prstDash val="solid"/>
            <a:round/>
            <a:headEnd type="none" w="sm" len="sm"/>
            <a:tailEnd type="triangle" w="med" len="med"/>
          </a:ln>
        </p:spPr>
      </p:cxnSp>
      <p:sp>
        <p:nvSpPr>
          <p:cNvPr id="406" name="Google Shape;406;p54"/>
          <p:cNvSpPr/>
          <p:nvPr/>
        </p:nvSpPr>
        <p:spPr>
          <a:xfrm>
            <a:off x="9480264" y="3429873"/>
            <a:ext cx="3857884" cy="348988"/>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407" name="Google Shape;407;p54"/>
          <p:cNvPicPr preferRelativeResize="0"/>
          <p:nvPr/>
        </p:nvPicPr>
        <p:blipFill rotWithShape="1">
          <a:blip r:embed="rId4">
            <a:alphaModFix/>
          </a:blip>
          <a:srcRect t="6807" b="6798"/>
          <a:stretch/>
        </p:blipFill>
        <p:spPr>
          <a:xfrm>
            <a:off x="2106750" y="1011650"/>
            <a:ext cx="12080477" cy="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5"/>
          <p:cNvSpPr/>
          <p:nvPr/>
        </p:nvSpPr>
        <p:spPr>
          <a:xfrm>
            <a:off x="2643506" y="1523266"/>
            <a:ext cx="10923959" cy="68707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port number as per the application.properties server port in your Java backend.</a:t>
            </a:r>
            <a:endParaRPr sz="2200" b="0" i="0" u="none" strike="noStrike" cap="none">
              <a:solidFill>
                <a:schemeClr val="lt1"/>
              </a:solidFill>
              <a:latin typeface="Open Sans"/>
              <a:ea typeface="Open Sans"/>
              <a:cs typeface="Open Sans"/>
              <a:sym typeface="Open Sans"/>
            </a:endParaRPr>
          </a:p>
        </p:txBody>
      </p:sp>
      <p:sp>
        <p:nvSpPr>
          <p:cNvPr id="413" name="Google Shape;413;p55"/>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Define the End Points for the Services in Backend</a:t>
            </a:r>
            <a:endParaRPr>
              <a:solidFill>
                <a:srgbClr val="3F3F3F"/>
              </a:solidFill>
            </a:endParaRPr>
          </a:p>
        </p:txBody>
      </p:sp>
      <p:grpSp>
        <p:nvGrpSpPr>
          <p:cNvPr id="414" name="Google Shape;414;p55"/>
          <p:cNvGrpSpPr/>
          <p:nvPr/>
        </p:nvGrpSpPr>
        <p:grpSpPr>
          <a:xfrm>
            <a:off x="2325215" y="3405497"/>
            <a:ext cx="11532546" cy="4824103"/>
            <a:chOff x="5103801" y="2917278"/>
            <a:chExt cx="6048395" cy="1262749"/>
          </a:xfrm>
        </p:grpSpPr>
        <p:sp>
          <p:nvSpPr>
            <p:cNvPr id="415" name="Google Shape;415;p5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getUrl(key: string): string { return `${this.BASE_HREF}/${key}/get`;}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getAddUrl(key: string): string { return `${this.BASE_HREF}/${key}/add`;}</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getUpdateUrl(key: string): string { return `${this.BASE_HREF}/${key}/update`;}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getDeleteUrl(key: string): string { return `${this.BASE_HREF}/${key}/delete`;}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getLoginUrl(key: string): string { return `${this.BASE_HREF}/${key}/login`;}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2000" b="1" i="0" u="none" strike="noStrike" cap="none">
                <a:solidFill>
                  <a:schemeClr val="lt1"/>
                </a:solidFill>
                <a:latin typeface="Courier New"/>
                <a:ea typeface="Courier New"/>
                <a:cs typeface="Courier New"/>
                <a:sym typeface="Courier New"/>
              </a:endParaRPr>
            </a:p>
          </p:txBody>
        </p:sp>
        <p:sp>
          <p:nvSpPr>
            <p:cNvPr id="416" name="Google Shape;416;p55"/>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17" name="Google Shape;417;p5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sp>
        <p:nvSpPr>
          <p:cNvPr id="418" name="Google Shape;418;p55"/>
          <p:cNvSpPr/>
          <p:nvPr/>
        </p:nvSpPr>
        <p:spPr>
          <a:xfrm>
            <a:off x="2526679" y="2411329"/>
            <a:ext cx="11143530" cy="839679"/>
          </a:xfrm>
          <a:prstGeom prst="roundRect">
            <a:avLst>
              <a:gd name="adj" fmla="val 16667"/>
            </a:avLst>
          </a:prstGeom>
          <a:solidFill>
            <a:srgbClr val="ECCF84"/>
          </a:solidFill>
          <a:ln w="9525" cap="flat" cmpd="sng">
            <a:solidFill>
              <a:srgbClr val="ECCF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 the application to go live, change this base URL as per production server details where Java backend is hosted and ran.</a:t>
            </a:r>
            <a:endParaRPr sz="2200" b="0" i="0" u="none" strike="noStrike" cap="none">
              <a:solidFill>
                <a:srgbClr val="3F3F3F"/>
              </a:solidFill>
              <a:latin typeface="Open Sans"/>
              <a:ea typeface="Open Sans"/>
              <a:cs typeface="Open Sans"/>
              <a:sym typeface="Open Sans"/>
            </a:endParaRPr>
          </a:p>
        </p:txBody>
      </p:sp>
      <p:pic>
        <p:nvPicPr>
          <p:cNvPr id="419" name="Google Shape;419;p55"/>
          <p:cNvPicPr preferRelativeResize="0"/>
          <p:nvPr/>
        </p:nvPicPr>
        <p:blipFill rotWithShape="1">
          <a:blip r:embed="rId3">
            <a:alphaModFix/>
          </a:blip>
          <a:srcRect t="6807" b="6798"/>
          <a:stretch/>
        </p:blipFill>
        <p:spPr>
          <a:xfrm>
            <a:off x="2106750" y="1011650"/>
            <a:ext cx="12080477" cy="8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Auth Component For Admin Login</a:t>
            </a:r>
            <a:endParaRPr>
              <a:solidFill>
                <a:srgbClr val="3F3F3F"/>
              </a:solidFill>
            </a:endParaRPr>
          </a:p>
        </p:txBody>
      </p:sp>
      <p:sp>
        <p:nvSpPr>
          <p:cNvPr id="426" name="Google Shape;426;p56"/>
          <p:cNvSpPr/>
          <p:nvPr/>
        </p:nvSpPr>
        <p:spPr>
          <a:xfrm>
            <a:off x="2644256" y="1937820"/>
            <a:ext cx="10923959" cy="831364"/>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 Admin Authentication, a login component was created, which reads the form data entered by the Admin User in Form.</a:t>
            </a:r>
            <a:endParaRPr sz="2200" b="0" i="0" u="none" strike="noStrike" cap="none">
              <a:solidFill>
                <a:schemeClr val="lt1"/>
              </a:solidFill>
              <a:latin typeface="Open Sans"/>
              <a:ea typeface="Open Sans"/>
              <a:cs typeface="Open Sans"/>
              <a:sym typeface="Open Sans"/>
            </a:endParaRPr>
          </a:p>
        </p:txBody>
      </p:sp>
      <p:grpSp>
        <p:nvGrpSpPr>
          <p:cNvPr id="427" name="Google Shape;427;p56"/>
          <p:cNvGrpSpPr/>
          <p:nvPr/>
        </p:nvGrpSpPr>
        <p:grpSpPr>
          <a:xfrm>
            <a:off x="2339963" y="3371778"/>
            <a:ext cx="11532546" cy="3477429"/>
            <a:chOff x="5103801" y="2917278"/>
            <a:chExt cx="6048395" cy="1262749"/>
          </a:xfrm>
        </p:grpSpPr>
        <p:sp>
          <p:nvSpPr>
            <p:cNvPr id="428" name="Google Shape;428;p5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loginUser</a:t>
              </a:r>
              <a:r>
                <a:rPr lang="en-US" sz="2000" b="1" i="0" u="none" strike="noStrike" cap="none">
                  <a:solidFill>
                    <a:schemeClr val="lt1"/>
                  </a:solidFill>
                  <a:latin typeface="Courier New"/>
                  <a:ea typeface="Courier New"/>
                  <a:cs typeface="Courier New"/>
                  <a:sym typeface="Courier New"/>
                </a:rPr>
                <a:t>(value: {email: string; password: string})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 formData = new FormData();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formData.append("email", value.email.trim()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formData.append("password", value.password.trim()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this.http.post(BaseUrls.getLoginUrl(BaseUrls.ADMIN_GROUPURL), formData)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429" name="Google Shape;429;p56"/>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30" name="Google Shape;430;p5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431" name="Google Shape;431;p56"/>
          <p:cNvPicPr preferRelativeResize="0"/>
          <p:nvPr/>
        </p:nvPicPr>
        <p:blipFill rotWithShape="1">
          <a:blip r:embed="rId3">
            <a:alphaModFix/>
          </a:blip>
          <a:srcRect t="6807" b="6798"/>
          <a:stretch/>
        </p:blipFill>
        <p:spPr>
          <a:xfrm>
            <a:off x="3967115" y="1011650"/>
            <a:ext cx="8359747" cy="8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Auth Component For Admin Login</a:t>
            </a:r>
            <a:endParaRPr>
              <a:solidFill>
                <a:srgbClr val="3F3F3F"/>
              </a:solidFill>
            </a:endParaRPr>
          </a:p>
        </p:txBody>
      </p:sp>
      <p:sp>
        <p:nvSpPr>
          <p:cNvPr id="438" name="Google Shape;438;p57"/>
          <p:cNvSpPr/>
          <p:nvPr/>
        </p:nvSpPr>
        <p:spPr>
          <a:xfrm>
            <a:off x="2644212" y="1637644"/>
            <a:ext cx="10923959" cy="914500"/>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login component uses AuthService, where the authentication is done using the loginUser method. </a:t>
            </a:r>
            <a:endParaRPr sz="1400" b="0" i="0" u="none" strike="noStrike" cap="none">
              <a:solidFill>
                <a:srgbClr val="000000"/>
              </a:solidFill>
              <a:latin typeface="Arial"/>
              <a:ea typeface="Arial"/>
              <a:cs typeface="Arial"/>
              <a:sym typeface="Arial"/>
            </a:endParaRPr>
          </a:p>
        </p:txBody>
      </p:sp>
      <p:grpSp>
        <p:nvGrpSpPr>
          <p:cNvPr id="439" name="Google Shape;439;p57"/>
          <p:cNvGrpSpPr/>
          <p:nvPr/>
        </p:nvGrpSpPr>
        <p:grpSpPr>
          <a:xfrm>
            <a:off x="2339963" y="3194480"/>
            <a:ext cx="11532546" cy="4628458"/>
            <a:chOff x="5103801" y="2917278"/>
            <a:chExt cx="6048395" cy="1262749"/>
          </a:xfrm>
        </p:grpSpPr>
        <p:sp>
          <p:nvSpPr>
            <p:cNvPr id="440" name="Google Shape;440;p5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next: ({ code, message, data }: any) =&gt;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localStorage.setItem("authCode",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this.router.navigate(['/'], { replaceUrl: true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this.toast.success(message, "Login Successful");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localStorage.setItem("authCode",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this.toast.warning("Please Check Your Credentials",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441" name="Google Shape;441;p57"/>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42" name="Google Shape;442;p5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443" name="Google Shape;443;p57"/>
          <p:cNvPicPr preferRelativeResize="0"/>
          <p:nvPr/>
        </p:nvPicPr>
        <p:blipFill rotWithShape="1">
          <a:blip r:embed="rId3">
            <a:alphaModFix/>
          </a:blip>
          <a:srcRect t="6807" b="6798"/>
          <a:stretch/>
        </p:blipFill>
        <p:spPr>
          <a:xfrm>
            <a:off x="3967115" y="1011650"/>
            <a:ext cx="8359747" cy="8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Auth Component For Admin Login: Success</a:t>
            </a:r>
            <a:endParaRPr>
              <a:solidFill>
                <a:srgbClr val="3F3F3F"/>
              </a:solidFill>
            </a:endParaRPr>
          </a:p>
        </p:txBody>
      </p:sp>
      <p:pic>
        <p:nvPicPr>
          <p:cNvPr id="450" name="Google Shape;450;p58"/>
          <p:cNvPicPr preferRelativeResize="0"/>
          <p:nvPr/>
        </p:nvPicPr>
        <p:blipFill rotWithShape="1">
          <a:blip r:embed="rId3">
            <a:alphaModFix/>
          </a:blip>
          <a:srcRect/>
          <a:stretch/>
        </p:blipFill>
        <p:spPr>
          <a:xfrm>
            <a:off x="2185435" y="2749929"/>
            <a:ext cx="11812105" cy="5487707"/>
          </a:xfrm>
          <a:prstGeom prst="rect">
            <a:avLst/>
          </a:prstGeom>
          <a:noFill/>
          <a:ln w="12700" cap="flat" cmpd="sng">
            <a:solidFill>
              <a:srgbClr val="3F3F3F"/>
            </a:solidFill>
            <a:prstDash val="solid"/>
            <a:round/>
            <a:headEnd type="none" w="sm" len="sm"/>
            <a:tailEnd type="none" w="sm" len="sm"/>
          </a:ln>
        </p:spPr>
      </p:pic>
      <p:sp>
        <p:nvSpPr>
          <p:cNvPr id="451" name="Google Shape;451;p58"/>
          <p:cNvSpPr/>
          <p:nvPr/>
        </p:nvSpPr>
        <p:spPr>
          <a:xfrm>
            <a:off x="3592159" y="1717002"/>
            <a:ext cx="9028065" cy="755785"/>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Once API Sends response for success, show a toast message.</a:t>
            </a:r>
            <a:endParaRPr sz="1400" b="0" i="0" u="none" strike="noStrike" cap="none">
              <a:solidFill>
                <a:srgbClr val="000000"/>
              </a:solidFill>
              <a:latin typeface="Arial"/>
              <a:ea typeface="Arial"/>
              <a:cs typeface="Arial"/>
              <a:sym typeface="Arial"/>
            </a:endParaRPr>
          </a:p>
        </p:txBody>
      </p:sp>
      <p:sp>
        <p:nvSpPr>
          <p:cNvPr id="452" name="Google Shape;452;p58"/>
          <p:cNvSpPr/>
          <p:nvPr/>
        </p:nvSpPr>
        <p:spPr>
          <a:xfrm>
            <a:off x="11239500" y="2800349"/>
            <a:ext cx="2708275" cy="601255"/>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453" name="Google Shape;453;p58"/>
          <p:cNvPicPr preferRelativeResize="0"/>
          <p:nvPr/>
        </p:nvPicPr>
        <p:blipFill rotWithShape="1">
          <a:blip r:embed="rId4">
            <a:alphaModFix/>
          </a:blip>
          <a:srcRect t="6807" b="6798"/>
          <a:stretch/>
        </p:blipFill>
        <p:spPr>
          <a:xfrm>
            <a:off x="2786584" y="1011650"/>
            <a:ext cx="10720809" cy="8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9"/>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DB Service</a:t>
            </a:r>
            <a:endParaRPr>
              <a:solidFill>
                <a:srgbClr val="3F3F3F"/>
              </a:solidFill>
            </a:endParaRPr>
          </a:p>
        </p:txBody>
      </p:sp>
      <p:sp>
        <p:nvSpPr>
          <p:cNvPr id="460" name="Google Shape;460;p59"/>
          <p:cNvSpPr/>
          <p:nvPr/>
        </p:nvSpPr>
        <p:spPr>
          <a:xfrm>
            <a:off x="2436651" y="1470478"/>
            <a:ext cx="11337668" cy="881133"/>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 an Angular project, DB Service will request the Java Backend to fetch data for various modules in our project.</a:t>
            </a:r>
            <a:endParaRPr sz="2200" b="0" i="0" u="none" strike="noStrike" cap="none">
              <a:solidFill>
                <a:schemeClr val="lt1"/>
              </a:solidFill>
              <a:latin typeface="Open Sans"/>
              <a:ea typeface="Open Sans"/>
              <a:cs typeface="Open Sans"/>
              <a:sym typeface="Open Sans"/>
            </a:endParaRPr>
          </a:p>
        </p:txBody>
      </p:sp>
      <p:grpSp>
        <p:nvGrpSpPr>
          <p:cNvPr id="461" name="Google Shape;461;p59"/>
          <p:cNvGrpSpPr/>
          <p:nvPr/>
        </p:nvGrpSpPr>
        <p:grpSpPr>
          <a:xfrm>
            <a:off x="2937789" y="2528681"/>
            <a:ext cx="10336894" cy="5700919"/>
            <a:chOff x="5103801" y="2917278"/>
            <a:chExt cx="6048395" cy="1262749"/>
          </a:xfrm>
        </p:grpSpPr>
        <p:sp>
          <p:nvSpPr>
            <p:cNvPr id="462" name="Google Shape;462;p5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DbService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getUsers(){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getProducts(){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463" name="Google Shape;463;p59"/>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64" name="Google Shape;464;p5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465" name="Google Shape;465;p59"/>
          <p:cNvPicPr preferRelativeResize="0"/>
          <p:nvPr/>
        </p:nvPicPr>
        <p:blipFill rotWithShape="1">
          <a:blip r:embed="rId3">
            <a:alphaModFix/>
          </a:blip>
          <a:srcRect t="6807" b="6798"/>
          <a:stretch/>
        </p:blipFill>
        <p:spPr>
          <a:xfrm>
            <a:off x="6719887" y="1011650"/>
            <a:ext cx="2854203" cy="8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DB Service: getUsers</a:t>
            </a:r>
            <a:endParaRPr>
              <a:solidFill>
                <a:srgbClr val="3F3F3F"/>
              </a:solidFill>
            </a:endParaRPr>
          </a:p>
        </p:txBody>
      </p:sp>
      <p:sp>
        <p:nvSpPr>
          <p:cNvPr id="472" name="Google Shape;472;p60"/>
          <p:cNvSpPr/>
          <p:nvPr/>
        </p:nvSpPr>
        <p:spPr>
          <a:xfrm>
            <a:off x="2804848" y="1621265"/>
            <a:ext cx="10602687" cy="911276"/>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DB Service getUsers method performs HTTP Client Request to User Service Endpoint in the Java Backend to fetch all users.</a:t>
            </a:r>
            <a:endParaRPr sz="2200" b="0" i="0" u="none" strike="noStrike" cap="none">
              <a:solidFill>
                <a:schemeClr val="lt1"/>
              </a:solidFill>
              <a:latin typeface="Open Sans"/>
              <a:ea typeface="Open Sans"/>
              <a:cs typeface="Open Sans"/>
              <a:sym typeface="Open Sans"/>
            </a:endParaRPr>
          </a:p>
        </p:txBody>
      </p:sp>
      <p:grpSp>
        <p:nvGrpSpPr>
          <p:cNvPr id="473" name="Google Shape;473;p60"/>
          <p:cNvGrpSpPr/>
          <p:nvPr/>
        </p:nvGrpSpPr>
        <p:grpSpPr>
          <a:xfrm>
            <a:off x="2937744" y="3468641"/>
            <a:ext cx="10336894" cy="3755669"/>
            <a:chOff x="5103801" y="2917278"/>
            <a:chExt cx="6048395" cy="1262749"/>
          </a:xfrm>
        </p:grpSpPr>
        <p:sp>
          <p:nvSpPr>
            <p:cNvPr id="474" name="Google Shape;474;p6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DbService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2000" b="1" i="0" u="none" strike="noStrike" cap="none">
                <a:solidFill>
                  <a:schemeClr val="lt1"/>
                </a:solidFill>
                <a:latin typeface="Courier New"/>
                <a:ea typeface="Courier New"/>
                <a:cs typeface="Courier New"/>
                <a:sym typeface="Courier New"/>
              </a:endParaRPr>
            </a:p>
          </p:txBody>
        </p:sp>
        <p:sp>
          <p:nvSpPr>
            <p:cNvPr id="475" name="Google Shape;475;p60"/>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76" name="Google Shape;476;p6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477" name="Google Shape;477;p60"/>
          <p:cNvPicPr preferRelativeResize="0"/>
          <p:nvPr/>
        </p:nvPicPr>
        <p:blipFill rotWithShape="1">
          <a:blip r:embed="rId3">
            <a:alphaModFix/>
          </a:blip>
          <a:srcRect t="6807" b="6798"/>
          <a:stretch/>
        </p:blipFill>
        <p:spPr>
          <a:xfrm>
            <a:off x="5668964" y="1011650"/>
            <a:ext cx="5083048" cy="8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DB Service: getUsers</a:t>
            </a:r>
            <a:endParaRPr>
              <a:solidFill>
                <a:srgbClr val="3F3F3F"/>
              </a:solidFill>
            </a:endParaRPr>
          </a:p>
        </p:txBody>
      </p:sp>
      <p:grpSp>
        <p:nvGrpSpPr>
          <p:cNvPr id="484" name="Google Shape;484;p61"/>
          <p:cNvGrpSpPr/>
          <p:nvPr/>
        </p:nvGrpSpPr>
        <p:grpSpPr>
          <a:xfrm>
            <a:off x="2937789" y="2058211"/>
            <a:ext cx="10336894" cy="5498676"/>
            <a:chOff x="5103801" y="2917278"/>
            <a:chExt cx="6048395" cy="1262749"/>
          </a:xfrm>
        </p:grpSpPr>
        <p:sp>
          <p:nvSpPr>
            <p:cNvPr id="485" name="Google Shape;485;p6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getUsers()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this.httpClient.get(BaseUrls.getUrl(BaseUrls.USER_GROUPURL))</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({code, data, message}: any)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this.users.next(data);</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this.usersRetreivedBool = true;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486" name="Google Shape;486;p61"/>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87" name="Google Shape;487;p6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488" name="Google Shape;488;p61"/>
          <p:cNvPicPr preferRelativeResize="0"/>
          <p:nvPr/>
        </p:nvPicPr>
        <p:blipFill rotWithShape="1">
          <a:blip r:embed="rId3">
            <a:alphaModFix/>
          </a:blip>
          <a:srcRect t="6807" b="6798"/>
          <a:stretch/>
        </p:blipFill>
        <p:spPr>
          <a:xfrm>
            <a:off x="5668964" y="1011650"/>
            <a:ext cx="5083048" cy="8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SzPts val="1100"/>
              <a:buNone/>
            </a:pPr>
            <a:r>
              <a:rPr lang="en-US"/>
              <a:t>Implement HTTP Client for Angular Web Admin</a:t>
            </a:r>
            <a:endParaRPr sz="1000">
              <a:solidFill>
                <a:schemeClr val="dk1"/>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2"/>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UsersComponent: getUsers Using DBService</a:t>
            </a:r>
            <a:endParaRPr>
              <a:solidFill>
                <a:srgbClr val="3F3F3F"/>
              </a:solidFill>
            </a:endParaRPr>
          </a:p>
        </p:txBody>
      </p:sp>
      <p:sp>
        <p:nvSpPr>
          <p:cNvPr id="495" name="Google Shape;495;p62"/>
          <p:cNvSpPr/>
          <p:nvPr/>
        </p:nvSpPr>
        <p:spPr>
          <a:xfrm>
            <a:off x="3140050" y="1559655"/>
            <a:ext cx="9930870" cy="90925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Users Component shall use the DB Service getUsers method to display all the users to the admin dashboard.</a:t>
            </a:r>
            <a:endParaRPr sz="2200" b="0" i="0" u="none" strike="noStrike" cap="none">
              <a:solidFill>
                <a:schemeClr val="lt1"/>
              </a:solidFill>
              <a:latin typeface="Open Sans"/>
              <a:ea typeface="Open Sans"/>
              <a:cs typeface="Open Sans"/>
              <a:sym typeface="Open Sans"/>
            </a:endParaRPr>
          </a:p>
        </p:txBody>
      </p:sp>
      <p:grpSp>
        <p:nvGrpSpPr>
          <p:cNvPr id="496" name="Google Shape;496;p62"/>
          <p:cNvGrpSpPr/>
          <p:nvPr/>
        </p:nvGrpSpPr>
        <p:grpSpPr>
          <a:xfrm>
            <a:off x="2937789" y="2897319"/>
            <a:ext cx="10336894" cy="4544360"/>
            <a:chOff x="5103801" y="2917278"/>
            <a:chExt cx="6048395" cy="1262749"/>
          </a:xfrm>
        </p:grpSpPr>
        <p:sp>
          <p:nvSpPr>
            <p:cNvPr id="497" name="Google Shape;497;p6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UsersComponent implements OnInit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usersObservable = new Observable&lt;any[]&gt;();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Users[]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db: DbService</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2000" b="1" i="0" u="none" strike="noStrike" cap="none">
                <a:solidFill>
                  <a:schemeClr val="lt1"/>
                </a:solidFill>
                <a:latin typeface="Courier New"/>
                <a:ea typeface="Courier New"/>
                <a:cs typeface="Courier New"/>
                <a:sym typeface="Courier New"/>
              </a:endParaRPr>
            </a:p>
          </p:txBody>
        </p:sp>
        <p:sp>
          <p:nvSpPr>
            <p:cNvPr id="498" name="Google Shape;498;p62"/>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499" name="Google Shape;499;p6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00" name="Google Shape;500;p62"/>
          <p:cNvPicPr preferRelativeResize="0"/>
          <p:nvPr/>
        </p:nvPicPr>
        <p:blipFill rotWithShape="1">
          <a:blip r:embed="rId3">
            <a:alphaModFix/>
          </a:blip>
          <a:srcRect t="6807" b="6798"/>
          <a:stretch/>
        </p:blipFill>
        <p:spPr>
          <a:xfrm>
            <a:off x="2796480" y="1011650"/>
            <a:ext cx="10828017" cy="8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3"/>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UsersComponent: getUsers Using DBService</a:t>
            </a:r>
            <a:endParaRPr>
              <a:solidFill>
                <a:srgbClr val="3F3F3F"/>
              </a:solidFill>
            </a:endParaRPr>
          </a:p>
        </p:txBody>
      </p:sp>
      <p:grpSp>
        <p:nvGrpSpPr>
          <p:cNvPr id="507" name="Google Shape;507;p63"/>
          <p:cNvGrpSpPr/>
          <p:nvPr/>
        </p:nvGrpSpPr>
        <p:grpSpPr>
          <a:xfrm>
            <a:off x="2937745" y="2572854"/>
            <a:ext cx="10336894" cy="4544360"/>
            <a:chOff x="5103801" y="2917278"/>
            <a:chExt cx="6048395" cy="1262749"/>
          </a:xfrm>
        </p:grpSpPr>
        <p:sp>
          <p:nvSpPr>
            <p:cNvPr id="508" name="Google Shape;508;p6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ngOnInit(): void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this.db.getUsers();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this.db.users.subscribe((list)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if(list.length !== 0) this.users = list;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this.usersObservable = this.httpClient.get&lt;any[]&gt;("./../../assets/json/users.json");</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2000" b="1" i="0" u="none" strike="noStrike" cap="none">
                <a:solidFill>
                  <a:schemeClr val="lt1"/>
                </a:solidFill>
                <a:latin typeface="Courier New"/>
                <a:ea typeface="Courier New"/>
                <a:cs typeface="Courier New"/>
                <a:sym typeface="Courier New"/>
              </a:endParaRPr>
            </a:p>
          </p:txBody>
        </p:sp>
        <p:sp>
          <p:nvSpPr>
            <p:cNvPr id="509" name="Google Shape;509;p63"/>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10" name="Google Shape;510;p6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11" name="Google Shape;511;p63"/>
          <p:cNvPicPr preferRelativeResize="0"/>
          <p:nvPr/>
        </p:nvPicPr>
        <p:blipFill rotWithShape="1">
          <a:blip r:embed="rId3">
            <a:alphaModFix/>
          </a:blip>
          <a:srcRect t="6807" b="6798"/>
          <a:stretch/>
        </p:blipFill>
        <p:spPr>
          <a:xfrm>
            <a:off x="2796480" y="1011650"/>
            <a:ext cx="10828017" cy="8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4"/>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UsersComponent: Listing Users on UI</a:t>
            </a:r>
            <a:endParaRPr>
              <a:solidFill>
                <a:srgbClr val="3F3F3F"/>
              </a:solidFill>
            </a:endParaRPr>
          </a:p>
        </p:txBody>
      </p:sp>
      <p:sp>
        <p:nvSpPr>
          <p:cNvPr id="518" name="Google Shape;518;p64"/>
          <p:cNvSpPr/>
          <p:nvPr/>
        </p:nvSpPr>
        <p:spPr>
          <a:xfrm>
            <a:off x="2331746" y="1550517"/>
            <a:ext cx="11547478" cy="92752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users on the UI using DB Service getUsers method, which internally makes Java backend HTTP Request.</a:t>
            </a:r>
            <a:endParaRPr sz="2200" b="0" i="0" u="none" strike="noStrike" cap="none">
              <a:solidFill>
                <a:schemeClr val="lt1"/>
              </a:solidFill>
              <a:latin typeface="Open Sans"/>
              <a:ea typeface="Open Sans"/>
              <a:cs typeface="Open Sans"/>
              <a:sym typeface="Open Sans"/>
            </a:endParaRPr>
          </a:p>
        </p:txBody>
      </p:sp>
      <p:pic>
        <p:nvPicPr>
          <p:cNvPr id="519" name="Google Shape;519;p64"/>
          <p:cNvPicPr preferRelativeResize="0"/>
          <p:nvPr/>
        </p:nvPicPr>
        <p:blipFill rotWithShape="1">
          <a:blip r:embed="rId3">
            <a:alphaModFix/>
          </a:blip>
          <a:srcRect/>
          <a:stretch/>
        </p:blipFill>
        <p:spPr>
          <a:xfrm>
            <a:off x="1884570" y="2753376"/>
            <a:ext cx="12438380" cy="5358923"/>
          </a:xfrm>
          <a:prstGeom prst="rect">
            <a:avLst/>
          </a:prstGeom>
          <a:noFill/>
          <a:ln w="12700" cap="flat" cmpd="sng">
            <a:solidFill>
              <a:srgbClr val="3F3F3F"/>
            </a:solidFill>
            <a:prstDash val="solid"/>
            <a:round/>
            <a:headEnd type="none" w="sm" len="sm"/>
            <a:tailEnd type="none" w="sm" len="sm"/>
          </a:ln>
        </p:spPr>
      </p:pic>
      <p:sp>
        <p:nvSpPr>
          <p:cNvPr id="520" name="Google Shape;520;p64"/>
          <p:cNvSpPr/>
          <p:nvPr/>
        </p:nvSpPr>
        <p:spPr>
          <a:xfrm>
            <a:off x="2004060" y="3780593"/>
            <a:ext cx="12176398" cy="176395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521" name="Google Shape;521;p64"/>
          <p:cNvPicPr preferRelativeResize="0"/>
          <p:nvPr/>
        </p:nvPicPr>
        <p:blipFill rotWithShape="1">
          <a:blip r:embed="rId4">
            <a:alphaModFix/>
          </a:blip>
          <a:srcRect t="6807" b="6798"/>
          <a:stretch/>
        </p:blipFill>
        <p:spPr>
          <a:xfrm>
            <a:off x="3160745" y="1011650"/>
            <a:ext cx="10099486" cy="8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5"/>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UsersComponent: Listing Users on UI</a:t>
            </a:r>
            <a:endParaRPr>
              <a:solidFill>
                <a:srgbClr val="3F3F3F"/>
              </a:solidFill>
            </a:endParaRPr>
          </a:p>
        </p:txBody>
      </p:sp>
      <p:sp>
        <p:nvSpPr>
          <p:cNvPr id="528" name="Google Shape;528;p65"/>
          <p:cNvSpPr/>
          <p:nvPr/>
        </p:nvSpPr>
        <p:spPr>
          <a:xfrm>
            <a:off x="4520448" y="1594566"/>
            <a:ext cx="7170075" cy="696865"/>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HTML template of the component:</a:t>
            </a:r>
            <a:endParaRPr sz="1400" b="0" i="0" u="none" strike="noStrike" cap="none">
              <a:solidFill>
                <a:srgbClr val="000000"/>
              </a:solidFill>
              <a:latin typeface="Arial"/>
              <a:ea typeface="Arial"/>
              <a:cs typeface="Arial"/>
              <a:sym typeface="Arial"/>
            </a:endParaRPr>
          </a:p>
        </p:txBody>
      </p:sp>
      <p:grpSp>
        <p:nvGrpSpPr>
          <p:cNvPr id="529" name="Google Shape;529;p65"/>
          <p:cNvGrpSpPr/>
          <p:nvPr/>
        </p:nvGrpSpPr>
        <p:grpSpPr>
          <a:xfrm>
            <a:off x="1888317" y="3126975"/>
            <a:ext cx="12435839" cy="3755670"/>
            <a:chOff x="5103801" y="2917278"/>
            <a:chExt cx="6048395" cy="1262749"/>
          </a:xfrm>
        </p:grpSpPr>
        <p:sp>
          <p:nvSpPr>
            <p:cNvPr id="530" name="Google Shape;530;p6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prod of products; index as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prod["productCode"]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 class="text-wrap"&gt;{{ prod["productTitle"]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 class="text-wrap"&gt;{{ prod["productDescription"]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 &lt;td&gt;{{ prod["productCategory"]["categoryName"] }}&lt;/td&gt; --&gt;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prod["price"] | currency:'INR':'symbol'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2000" b="1" i="0" u="none" strike="noStrike" cap="none">
                <a:solidFill>
                  <a:schemeClr val="lt1"/>
                </a:solidFill>
                <a:latin typeface="Courier New"/>
                <a:ea typeface="Courier New"/>
                <a:cs typeface="Courier New"/>
                <a:sym typeface="Courier New"/>
              </a:endParaRPr>
            </a:p>
          </p:txBody>
        </p:sp>
        <p:sp>
          <p:nvSpPr>
            <p:cNvPr id="531" name="Google Shape;531;p65"/>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32" name="Google Shape;532;p6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33" name="Google Shape;533;p65"/>
          <p:cNvPicPr preferRelativeResize="0"/>
          <p:nvPr/>
        </p:nvPicPr>
        <p:blipFill rotWithShape="1">
          <a:blip r:embed="rId3">
            <a:alphaModFix/>
          </a:blip>
          <a:srcRect t="6807" b="6798"/>
          <a:stretch/>
        </p:blipFill>
        <p:spPr>
          <a:xfrm>
            <a:off x="3357785" y="1011650"/>
            <a:ext cx="9705407" cy="8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UsersComponent: Listing Users on UI</a:t>
            </a:r>
            <a:endParaRPr>
              <a:solidFill>
                <a:srgbClr val="3F3F3F"/>
              </a:solidFill>
            </a:endParaRPr>
          </a:p>
        </p:txBody>
      </p:sp>
      <p:grpSp>
        <p:nvGrpSpPr>
          <p:cNvPr id="540" name="Google Shape;540;p66"/>
          <p:cNvGrpSpPr/>
          <p:nvPr/>
        </p:nvGrpSpPr>
        <p:grpSpPr>
          <a:xfrm>
            <a:off x="1635844" y="2227657"/>
            <a:ext cx="12940784" cy="4998796"/>
            <a:chOff x="5103801" y="2917278"/>
            <a:chExt cx="6048395" cy="1262749"/>
          </a:xfrm>
        </p:grpSpPr>
        <p:sp>
          <p:nvSpPr>
            <p:cNvPr id="541" name="Google Shape;541;p6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&lt;button type="button" class="btn btn-sm btn-dark me-1" (click)="openImageModal(viewImageModal, prod['images'], prod.thumbnailImage)"&gt;View Images&lt;/button&gt;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(click)="viewProductDetails(viewModal, prod)"&gt;View Details&lt;/button&gt;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(click)="openModal(productModal, prod)"&gt;Update&lt;/button&gt;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btn-danger me-1" (click)="deleteProducts(prod['productId'], idx)"&gt;Delete&lt;/button&gt;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&lt;/tbody&gt;</a:t>
              </a:r>
              <a:endParaRPr sz="1400" b="0" i="0" u="none" strike="noStrike" cap="none">
                <a:solidFill>
                  <a:srgbClr val="000000"/>
                </a:solidFill>
                <a:latin typeface="Arial"/>
                <a:ea typeface="Arial"/>
                <a:cs typeface="Arial"/>
                <a:sym typeface="Arial"/>
              </a:endParaRPr>
            </a:p>
          </p:txBody>
        </p:sp>
        <p:sp>
          <p:nvSpPr>
            <p:cNvPr id="542" name="Google Shape;542;p66"/>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43" name="Google Shape;543;p6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44" name="Google Shape;544;p66"/>
          <p:cNvPicPr preferRelativeResize="0"/>
          <p:nvPr/>
        </p:nvPicPr>
        <p:blipFill rotWithShape="1">
          <a:blip r:embed="rId3">
            <a:alphaModFix/>
          </a:blip>
          <a:srcRect t="6807" b="6798"/>
          <a:stretch/>
        </p:blipFill>
        <p:spPr>
          <a:xfrm>
            <a:off x="3357785" y="1011650"/>
            <a:ext cx="9705407" cy="8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7"/>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DB Service: getProducts</a:t>
            </a:r>
            <a:endParaRPr>
              <a:solidFill>
                <a:srgbClr val="3F3F3F"/>
              </a:solidFill>
            </a:endParaRPr>
          </a:p>
        </p:txBody>
      </p:sp>
      <p:sp>
        <p:nvSpPr>
          <p:cNvPr id="551" name="Google Shape;551;p67"/>
          <p:cNvSpPr/>
          <p:nvPr/>
        </p:nvSpPr>
        <p:spPr>
          <a:xfrm>
            <a:off x="1931507" y="1562750"/>
            <a:ext cx="12347956" cy="903068"/>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DB Service getProducts method performs HTTP Client Request to Product Service Endpoint in the Java Backend to fetch all products.</a:t>
            </a:r>
            <a:endParaRPr sz="2200" b="0" i="0" u="none" strike="noStrike" cap="none">
              <a:solidFill>
                <a:schemeClr val="lt1"/>
              </a:solidFill>
              <a:latin typeface="Open Sans"/>
              <a:ea typeface="Open Sans"/>
              <a:cs typeface="Open Sans"/>
              <a:sym typeface="Open Sans"/>
            </a:endParaRPr>
          </a:p>
        </p:txBody>
      </p:sp>
      <p:grpSp>
        <p:nvGrpSpPr>
          <p:cNvPr id="552" name="Google Shape;552;p67"/>
          <p:cNvGrpSpPr/>
          <p:nvPr/>
        </p:nvGrpSpPr>
        <p:grpSpPr>
          <a:xfrm>
            <a:off x="3244935" y="3507112"/>
            <a:ext cx="9722603" cy="3755669"/>
            <a:chOff x="5103801" y="2917278"/>
            <a:chExt cx="6048395" cy="1262749"/>
          </a:xfrm>
        </p:grpSpPr>
        <p:sp>
          <p:nvSpPr>
            <p:cNvPr id="553" name="Google Shape;553;p6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DbService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2000" b="1" i="0" u="none" strike="noStrike" cap="none">
                <a:solidFill>
                  <a:schemeClr val="lt1"/>
                </a:solidFill>
                <a:latin typeface="Courier New"/>
                <a:ea typeface="Courier New"/>
                <a:cs typeface="Courier New"/>
                <a:sym typeface="Courier New"/>
              </a:endParaRPr>
            </a:p>
          </p:txBody>
        </p:sp>
        <p:sp>
          <p:nvSpPr>
            <p:cNvPr id="554" name="Google Shape;554;p67"/>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55" name="Google Shape;555;p6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56" name="Google Shape;556;p67"/>
          <p:cNvPicPr preferRelativeResize="0"/>
          <p:nvPr/>
        </p:nvPicPr>
        <p:blipFill rotWithShape="1">
          <a:blip r:embed="rId3">
            <a:alphaModFix/>
          </a:blip>
          <a:srcRect t="6807" b="6798"/>
          <a:stretch/>
        </p:blipFill>
        <p:spPr>
          <a:xfrm>
            <a:off x="5140050" y="1011650"/>
            <a:ext cx="6140876" cy="8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DB Service: getProducts</a:t>
            </a:r>
            <a:endParaRPr>
              <a:solidFill>
                <a:srgbClr val="3F3F3F"/>
              </a:solidFill>
            </a:endParaRPr>
          </a:p>
        </p:txBody>
      </p:sp>
      <p:grpSp>
        <p:nvGrpSpPr>
          <p:cNvPr id="563" name="Google Shape;563;p68"/>
          <p:cNvGrpSpPr/>
          <p:nvPr/>
        </p:nvGrpSpPr>
        <p:grpSpPr>
          <a:xfrm>
            <a:off x="1635844" y="2207904"/>
            <a:ext cx="12940784" cy="5498676"/>
            <a:chOff x="5103801" y="2917278"/>
            <a:chExt cx="6048395" cy="1262749"/>
          </a:xfrm>
        </p:grpSpPr>
        <p:sp>
          <p:nvSpPr>
            <p:cNvPr id="564" name="Google Shape;564;p6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getProducts()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this.httpClient.get(BaseUrls.getUrl(BaseUrls.PRODUCT_GROUPURL))</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({code, data, message}: any) =&gt;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this.products.next(data);</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this.productsRetreivedBool = true;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565" name="Google Shape;565;p68"/>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66" name="Google Shape;566;p6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67" name="Google Shape;567;p68"/>
          <p:cNvPicPr preferRelativeResize="0"/>
          <p:nvPr/>
        </p:nvPicPr>
        <p:blipFill rotWithShape="1">
          <a:blip r:embed="rId3">
            <a:alphaModFix/>
          </a:blip>
          <a:srcRect t="6807" b="6798"/>
          <a:stretch/>
        </p:blipFill>
        <p:spPr>
          <a:xfrm>
            <a:off x="5140050" y="1011650"/>
            <a:ext cx="6140876" cy="8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9"/>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ProductsComponent: getProducts and getCategories Using DBService</a:t>
            </a:r>
            <a:endParaRPr>
              <a:solidFill>
                <a:srgbClr val="3F3F3F"/>
              </a:solidFill>
            </a:endParaRPr>
          </a:p>
        </p:txBody>
      </p:sp>
      <p:sp>
        <p:nvSpPr>
          <p:cNvPr id="574" name="Google Shape;574;p69"/>
          <p:cNvSpPr/>
          <p:nvPr/>
        </p:nvSpPr>
        <p:spPr>
          <a:xfrm>
            <a:off x="2018921" y="1571625"/>
            <a:ext cx="12174543" cy="1003309"/>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Products Component shall use the DB Service getProducts and getCategories method to display all the products along with categories to the admin dashboard.</a:t>
            </a:r>
            <a:endParaRPr sz="2200" b="0" i="0" u="none" strike="noStrike" cap="none">
              <a:solidFill>
                <a:schemeClr val="lt1"/>
              </a:solidFill>
              <a:latin typeface="Open Sans"/>
              <a:ea typeface="Open Sans"/>
              <a:cs typeface="Open Sans"/>
              <a:sym typeface="Open Sans"/>
            </a:endParaRPr>
          </a:p>
        </p:txBody>
      </p:sp>
      <p:grpSp>
        <p:nvGrpSpPr>
          <p:cNvPr id="575" name="Google Shape;575;p69"/>
          <p:cNvGrpSpPr/>
          <p:nvPr/>
        </p:nvGrpSpPr>
        <p:grpSpPr>
          <a:xfrm>
            <a:off x="2758805" y="3041480"/>
            <a:ext cx="10694863" cy="4544360"/>
            <a:chOff x="5103801" y="2917278"/>
            <a:chExt cx="6048395" cy="1262749"/>
          </a:xfrm>
        </p:grpSpPr>
        <p:sp>
          <p:nvSpPr>
            <p:cNvPr id="576" name="Google Shape;576;p6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ProductsComponent implements OnInit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usersObservable = new Observable&lt;any[]&gt;();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Users[]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db: DbService</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p:txBody>
        </p:sp>
        <p:sp>
          <p:nvSpPr>
            <p:cNvPr id="577" name="Google Shape;577;p69"/>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78" name="Google Shape;578;p6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79" name="Google Shape;579;p69"/>
          <p:cNvPicPr preferRelativeResize="0"/>
          <p:nvPr/>
        </p:nvPicPr>
        <p:blipFill rotWithShape="1">
          <a:blip r:embed="rId3">
            <a:alphaModFix/>
          </a:blip>
          <a:srcRect t="6807" b="6798"/>
          <a:stretch/>
        </p:blipFill>
        <p:spPr>
          <a:xfrm>
            <a:off x="-12254" y="1011650"/>
            <a:ext cx="16445485" cy="8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0"/>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ProductsComponent: getProducts and getCategories Using DBService</a:t>
            </a:r>
            <a:endParaRPr>
              <a:solidFill>
                <a:srgbClr val="3F3F3F"/>
              </a:solidFill>
            </a:endParaRPr>
          </a:p>
        </p:txBody>
      </p:sp>
      <p:sp>
        <p:nvSpPr>
          <p:cNvPr id="586" name="Google Shape;586;p70"/>
          <p:cNvSpPr/>
          <p:nvPr/>
        </p:nvSpPr>
        <p:spPr>
          <a:xfrm>
            <a:off x="2572309" y="1608063"/>
            <a:ext cx="11067766" cy="930432"/>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Admin can use other methods to save a product and delete a product that interacts with Java Backend Service.</a:t>
            </a:r>
            <a:endParaRPr sz="2200" b="0" i="0" u="none" strike="noStrike" cap="none">
              <a:solidFill>
                <a:schemeClr val="lt1"/>
              </a:solidFill>
              <a:latin typeface="Open Sans"/>
              <a:ea typeface="Open Sans"/>
              <a:cs typeface="Open Sans"/>
              <a:sym typeface="Open Sans"/>
            </a:endParaRPr>
          </a:p>
        </p:txBody>
      </p:sp>
      <p:grpSp>
        <p:nvGrpSpPr>
          <p:cNvPr id="587" name="Google Shape;587;p70"/>
          <p:cNvGrpSpPr/>
          <p:nvPr/>
        </p:nvGrpSpPr>
        <p:grpSpPr>
          <a:xfrm>
            <a:off x="2758805" y="3060536"/>
            <a:ext cx="10694863" cy="5150265"/>
            <a:chOff x="5103801" y="2917278"/>
            <a:chExt cx="6048395" cy="1262749"/>
          </a:xfrm>
        </p:grpSpPr>
        <p:sp>
          <p:nvSpPr>
            <p:cNvPr id="588" name="Google Shape;588;p7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ngOnInit(): void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this.db.getProducts();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this.db.getCategories();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combineLatest([this.db.products, this.db.categoies])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.subscribe(([products, categories]) =&gt;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if(products.length !== 0) this.products = products;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if(categories.length !== 0) this.categories = categories;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589" name="Google Shape;589;p70"/>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590" name="Google Shape;590;p7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591" name="Google Shape;591;p70"/>
          <p:cNvPicPr preferRelativeResize="0"/>
          <p:nvPr/>
        </p:nvPicPr>
        <p:blipFill rotWithShape="1">
          <a:blip r:embed="rId3">
            <a:alphaModFix/>
          </a:blip>
          <a:srcRect t="6807" b="6798"/>
          <a:stretch/>
        </p:blipFill>
        <p:spPr>
          <a:xfrm>
            <a:off x="-12254" y="1011650"/>
            <a:ext cx="16445485" cy="8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1"/>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ProductsComponent: Listing Products on UI</a:t>
            </a:r>
            <a:endParaRPr>
              <a:solidFill>
                <a:srgbClr val="3F3F3F"/>
              </a:solidFill>
            </a:endParaRPr>
          </a:p>
        </p:txBody>
      </p:sp>
      <p:sp>
        <p:nvSpPr>
          <p:cNvPr id="598" name="Google Shape;598;p71"/>
          <p:cNvSpPr/>
          <p:nvPr/>
        </p:nvSpPr>
        <p:spPr>
          <a:xfrm>
            <a:off x="2571602" y="1424949"/>
            <a:ext cx="11067766" cy="911336"/>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products on the UI using DB Service getProducts method, which internally makes Java backend HTTP Request.</a:t>
            </a:r>
            <a:endParaRPr sz="2200" b="0" i="0" u="none" strike="noStrike" cap="none">
              <a:solidFill>
                <a:schemeClr val="lt1"/>
              </a:solidFill>
              <a:latin typeface="Open Sans"/>
              <a:ea typeface="Open Sans"/>
              <a:cs typeface="Open Sans"/>
              <a:sym typeface="Open Sans"/>
            </a:endParaRPr>
          </a:p>
        </p:txBody>
      </p:sp>
      <p:pic>
        <p:nvPicPr>
          <p:cNvPr id="599" name="Google Shape;599;p71"/>
          <p:cNvPicPr preferRelativeResize="0"/>
          <p:nvPr/>
        </p:nvPicPr>
        <p:blipFill rotWithShape="1">
          <a:blip r:embed="rId3">
            <a:alphaModFix/>
          </a:blip>
          <a:srcRect b="4995"/>
          <a:stretch/>
        </p:blipFill>
        <p:spPr>
          <a:xfrm>
            <a:off x="2330992" y="2629219"/>
            <a:ext cx="11534902" cy="5600382"/>
          </a:xfrm>
          <a:prstGeom prst="rect">
            <a:avLst/>
          </a:prstGeom>
          <a:noFill/>
          <a:ln w="12700" cap="flat" cmpd="sng">
            <a:solidFill>
              <a:srgbClr val="3F3F3F"/>
            </a:solidFill>
            <a:prstDash val="solid"/>
            <a:round/>
            <a:headEnd type="none" w="sm" len="sm"/>
            <a:tailEnd type="none" w="sm" len="sm"/>
          </a:ln>
        </p:spPr>
      </p:pic>
      <p:sp>
        <p:nvSpPr>
          <p:cNvPr id="600" name="Google Shape;600;p71"/>
          <p:cNvSpPr/>
          <p:nvPr/>
        </p:nvSpPr>
        <p:spPr>
          <a:xfrm>
            <a:off x="2390776" y="3835890"/>
            <a:ext cx="11410950" cy="171401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601" name="Google Shape;601;p71"/>
          <p:cNvPicPr preferRelativeResize="0"/>
          <p:nvPr/>
        </p:nvPicPr>
        <p:blipFill rotWithShape="1">
          <a:blip r:embed="rId4">
            <a:alphaModFix/>
          </a:blip>
          <a:srcRect t="6807" b="6798"/>
          <a:stretch/>
        </p:blipFill>
        <p:spPr>
          <a:xfrm>
            <a:off x="2742340" y="1011650"/>
            <a:ext cx="10936297" cy="8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pic>
        <p:nvPicPr>
          <p:cNvPr id="231" name="Google Shape;231;p18" descr="Download MySQL Logo in SVG Vector or PNG File Format - Logo.wine"/>
          <p:cNvPicPr preferRelativeResize="0"/>
          <p:nvPr/>
        </p:nvPicPr>
        <p:blipFill rotWithShape="1">
          <a:blip r:embed="rId3">
            <a:alphaModFix/>
          </a:blip>
          <a:srcRect/>
          <a:stretch/>
        </p:blipFill>
        <p:spPr>
          <a:xfrm>
            <a:off x="8416953" y="2646843"/>
            <a:ext cx="2130849" cy="1417983"/>
          </a:xfrm>
          <a:prstGeom prst="rect">
            <a:avLst/>
          </a:prstGeom>
          <a:noFill/>
          <a:ln>
            <a:noFill/>
          </a:ln>
        </p:spPr>
      </p:pic>
      <p:pic>
        <p:nvPicPr>
          <p:cNvPr id="232" name="Google Shape;232;p18"/>
          <p:cNvPicPr preferRelativeResize="0"/>
          <p:nvPr/>
        </p:nvPicPr>
        <p:blipFill rotWithShape="1">
          <a:blip r:embed="rId4">
            <a:alphaModFix/>
          </a:blip>
          <a:srcRect/>
          <a:stretch/>
        </p:blipFill>
        <p:spPr>
          <a:xfrm>
            <a:off x="11445472" y="2851941"/>
            <a:ext cx="1118389" cy="1185159"/>
          </a:xfrm>
          <a:prstGeom prst="rect">
            <a:avLst/>
          </a:prstGeom>
          <a:noFill/>
          <a:ln>
            <a:noFill/>
          </a:ln>
        </p:spPr>
      </p:pic>
      <p:grpSp>
        <p:nvGrpSpPr>
          <p:cNvPr id="233" name="Google Shape;233;p18"/>
          <p:cNvGrpSpPr/>
          <p:nvPr/>
        </p:nvGrpSpPr>
        <p:grpSpPr>
          <a:xfrm>
            <a:off x="3290146" y="2887582"/>
            <a:ext cx="1847731" cy="1692255"/>
            <a:chOff x="2105217" y="3343897"/>
            <a:chExt cx="1847731" cy="1692255"/>
          </a:xfrm>
        </p:grpSpPr>
        <p:pic>
          <p:nvPicPr>
            <p:cNvPr id="234" name="Google Shape;234;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235" name="Google Shape;235;p18"/>
            <p:cNvSpPr txBox="1"/>
            <p:nvPr/>
          </p:nvSpPr>
          <p:spPr>
            <a:xfrm>
              <a:off x="2105217" y="454858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Agile</a:t>
              </a:r>
              <a:endParaRPr sz="2200" b="0" i="0" u="none" strike="noStrike" cap="none">
                <a:solidFill>
                  <a:srgbClr val="3F3F3F"/>
                </a:solidFill>
                <a:latin typeface="Open Sans"/>
                <a:ea typeface="Open Sans"/>
                <a:cs typeface="Open Sans"/>
                <a:sym typeface="Open Sans"/>
              </a:endParaRPr>
            </a:p>
          </p:txBody>
        </p:sp>
      </p:grpSp>
      <p:grpSp>
        <p:nvGrpSpPr>
          <p:cNvPr id="236" name="Google Shape;236;p18"/>
          <p:cNvGrpSpPr/>
          <p:nvPr/>
        </p:nvGrpSpPr>
        <p:grpSpPr>
          <a:xfrm>
            <a:off x="5986615" y="2894666"/>
            <a:ext cx="1847731" cy="1769948"/>
            <a:chOff x="5166728" y="3266204"/>
            <a:chExt cx="1847731" cy="1769948"/>
          </a:xfrm>
        </p:grpSpPr>
        <p:pic>
          <p:nvPicPr>
            <p:cNvPr id="237" name="Google Shape;237;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238" name="Google Shape;238;p18"/>
            <p:cNvSpPr txBox="1"/>
            <p:nvPr/>
          </p:nvSpPr>
          <p:spPr>
            <a:xfrm>
              <a:off x="5166728" y="454858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a:t>
              </a:r>
              <a:endParaRPr sz="2200" b="0" i="0" u="none" strike="noStrike" cap="none">
                <a:solidFill>
                  <a:srgbClr val="000000"/>
                </a:solidFill>
                <a:latin typeface="Arial"/>
                <a:ea typeface="Arial"/>
                <a:cs typeface="Arial"/>
                <a:sym typeface="Arial"/>
              </a:endParaRPr>
            </a:p>
          </p:txBody>
        </p:sp>
      </p:grpSp>
      <p:sp>
        <p:nvSpPr>
          <p:cNvPr id="239" name="Google Shape;239;p18"/>
          <p:cNvSpPr txBox="1"/>
          <p:nvPr/>
        </p:nvSpPr>
        <p:spPr>
          <a:xfrm>
            <a:off x="8532602" y="4188030"/>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SQL</a:t>
            </a:r>
            <a:endParaRPr sz="2200" b="0" i="0" u="none" strike="noStrike" cap="none">
              <a:solidFill>
                <a:srgbClr val="3F3F3F"/>
              </a:solidFill>
              <a:latin typeface="Open Sans"/>
              <a:ea typeface="Open Sans"/>
              <a:cs typeface="Open Sans"/>
              <a:sym typeface="Open Sans"/>
            </a:endParaRPr>
          </a:p>
        </p:txBody>
      </p:sp>
      <p:sp>
        <p:nvSpPr>
          <p:cNvPr id="240" name="Google Shape;240;p18"/>
          <p:cNvSpPr txBox="1"/>
          <p:nvPr/>
        </p:nvSpPr>
        <p:spPr>
          <a:xfrm>
            <a:off x="11192200" y="417704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a:t>
            </a:r>
            <a:endParaRPr sz="2200" b="0" i="0" u="none" strike="noStrike" cap="none">
              <a:solidFill>
                <a:srgbClr val="000000"/>
              </a:solidFill>
              <a:latin typeface="Arial"/>
              <a:ea typeface="Arial"/>
              <a:cs typeface="Arial"/>
              <a:sym typeface="Arial"/>
            </a:endParaRPr>
          </a:p>
        </p:txBody>
      </p:sp>
      <p:grpSp>
        <p:nvGrpSpPr>
          <p:cNvPr id="241" name="Google Shape;241;p18"/>
          <p:cNvGrpSpPr/>
          <p:nvPr/>
        </p:nvGrpSpPr>
        <p:grpSpPr>
          <a:xfrm>
            <a:off x="3223367" y="5222642"/>
            <a:ext cx="1847731" cy="2225376"/>
            <a:chOff x="2694341" y="5670425"/>
            <a:chExt cx="1847731" cy="2225376"/>
          </a:xfrm>
        </p:grpSpPr>
        <p:pic>
          <p:nvPicPr>
            <p:cNvPr id="242" name="Google Shape;242;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243" name="Google Shape;243;p18"/>
            <p:cNvSpPr txBox="1"/>
            <p:nvPr/>
          </p:nvSpPr>
          <p:spPr>
            <a:xfrm>
              <a:off x="2694341" y="740823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HTML</a:t>
              </a:r>
              <a:endParaRPr sz="2200" b="0" i="0" u="none" strike="noStrike" cap="none">
                <a:solidFill>
                  <a:srgbClr val="3F3F3F"/>
                </a:solidFill>
                <a:latin typeface="Open Sans"/>
                <a:ea typeface="Open Sans"/>
                <a:cs typeface="Open Sans"/>
                <a:sym typeface="Open Sans"/>
              </a:endParaRPr>
            </a:p>
          </p:txBody>
        </p:sp>
      </p:grpSp>
      <p:grpSp>
        <p:nvGrpSpPr>
          <p:cNvPr id="244" name="Google Shape;244;p18"/>
          <p:cNvGrpSpPr/>
          <p:nvPr/>
        </p:nvGrpSpPr>
        <p:grpSpPr>
          <a:xfrm>
            <a:off x="5847506" y="5260029"/>
            <a:ext cx="1847731" cy="2169256"/>
            <a:chOff x="5817103" y="5721053"/>
            <a:chExt cx="1847731" cy="2169256"/>
          </a:xfrm>
        </p:grpSpPr>
        <p:pic>
          <p:nvPicPr>
            <p:cNvPr id="245" name="Google Shape;245;p18"/>
            <p:cNvPicPr preferRelativeResize="0"/>
            <p:nvPr/>
          </p:nvPicPr>
          <p:blipFill rotWithShape="1">
            <a:blip r:embed="rId7">
              <a:alphaModFix/>
            </a:blip>
            <a:srcRect l="43867" r="9023"/>
            <a:stretch/>
          </p:blipFill>
          <p:spPr>
            <a:xfrm>
              <a:off x="6280267" y="5721053"/>
              <a:ext cx="1105169" cy="1487239"/>
            </a:xfrm>
            <a:prstGeom prst="rect">
              <a:avLst/>
            </a:prstGeom>
            <a:noFill/>
            <a:ln>
              <a:noFill/>
            </a:ln>
          </p:spPr>
        </p:pic>
        <p:sp>
          <p:nvSpPr>
            <p:cNvPr id="246" name="Google Shape;246;p18"/>
            <p:cNvSpPr txBox="1"/>
            <p:nvPr/>
          </p:nvSpPr>
          <p:spPr>
            <a:xfrm>
              <a:off x="5817103" y="7402740"/>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CSS</a:t>
              </a:r>
              <a:endParaRPr sz="2200" b="0" i="0" u="none" strike="noStrike" cap="none">
                <a:solidFill>
                  <a:srgbClr val="3F3F3F"/>
                </a:solidFill>
                <a:latin typeface="Open Sans"/>
                <a:ea typeface="Open Sans"/>
                <a:cs typeface="Open Sans"/>
                <a:sym typeface="Open Sans"/>
              </a:endParaRPr>
            </a:p>
          </p:txBody>
        </p:sp>
      </p:grpSp>
      <p:grpSp>
        <p:nvGrpSpPr>
          <p:cNvPr id="247" name="Google Shape;247;p18"/>
          <p:cNvGrpSpPr/>
          <p:nvPr/>
        </p:nvGrpSpPr>
        <p:grpSpPr>
          <a:xfrm>
            <a:off x="8430261" y="5285265"/>
            <a:ext cx="1847731" cy="2223366"/>
            <a:chOff x="8978171" y="5670425"/>
            <a:chExt cx="1847731" cy="2223366"/>
          </a:xfrm>
        </p:grpSpPr>
        <p:pic>
          <p:nvPicPr>
            <p:cNvPr id="248" name="Google Shape;248;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249" name="Google Shape;249;p18"/>
            <p:cNvSpPr txBox="1"/>
            <p:nvPr/>
          </p:nvSpPr>
          <p:spPr>
            <a:xfrm>
              <a:off x="8978171" y="740622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250" name="Google Shape;250;p18"/>
          <p:cNvGrpSpPr/>
          <p:nvPr/>
        </p:nvGrpSpPr>
        <p:grpSpPr>
          <a:xfrm>
            <a:off x="11054400" y="4975618"/>
            <a:ext cx="1847731" cy="2543675"/>
            <a:chOff x="3629796" y="2660183"/>
            <a:chExt cx="1847731" cy="2543675"/>
          </a:xfrm>
        </p:grpSpPr>
        <p:sp>
          <p:nvSpPr>
            <p:cNvPr id="251" name="Google Shape;251;p18"/>
            <p:cNvSpPr txBox="1"/>
            <p:nvPr/>
          </p:nvSpPr>
          <p:spPr>
            <a:xfrm>
              <a:off x="3629796" y="4716289"/>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CoreJava</a:t>
              </a:r>
              <a:endParaRPr sz="2200" b="0" i="0" u="none" strike="noStrike" cap="none">
                <a:solidFill>
                  <a:srgbClr val="3F3F3F"/>
                </a:solidFill>
                <a:latin typeface="Open Sans"/>
                <a:ea typeface="Open Sans"/>
                <a:cs typeface="Open Sans"/>
                <a:sym typeface="Open Sans"/>
              </a:endParaRPr>
            </a:p>
          </p:txBody>
        </p:sp>
        <p:pic>
          <p:nvPicPr>
            <p:cNvPr id="252" name="Google Shape;252;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pic>
        <p:nvPicPr>
          <p:cNvPr id="253" name="Google Shape;253;p18"/>
          <p:cNvPicPr preferRelativeResize="0"/>
          <p:nvPr/>
        </p:nvPicPr>
        <p:blipFill rotWithShape="1">
          <a:blip r:embed="rId10">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2"/>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ProductsComponent: Listing Products on UI</a:t>
            </a:r>
            <a:endParaRPr>
              <a:solidFill>
                <a:srgbClr val="3F3F3F"/>
              </a:solidFill>
            </a:endParaRPr>
          </a:p>
        </p:txBody>
      </p:sp>
      <p:sp>
        <p:nvSpPr>
          <p:cNvPr id="608" name="Google Shape;608;p72"/>
          <p:cNvSpPr/>
          <p:nvPr/>
        </p:nvSpPr>
        <p:spPr>
          <a:xfrm>
            <a:off x="4591087" y="1587893"/>
            <a:ext cx="7028797" cy="61680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the HTML template for the component:</a:t>
            </a:r>
            <a:endParaRPr sz="1400" b="0" i="0" u="none" strike="noStrike" cap="none">
              <a:solidFill>
                <a:srgbClr val="000000"/>
              </a:solidFill>
              <a:latin typeface="Arial"/>
              <a:ea typeface="Arial"/>
              <a:cs typeface="Arial"/>
              <a:sym typeface="Arial"/>
            </a:endParaRPr>
          </a:p>
        </p:txBody>
      </p:sp>
      <p:grpSp>
        <p:nvGrpSpPr>
          <p:cNvPr id="609" name="Google Shape;609;p72"/>
          <p:cNvGrpSpPr/>
          <p:nvPr/>
        </p:nvGrpSpPr>
        <p:grpSpPr>
          <a:xfrm>
            <a:off x="2541678" y="2618589"/>
            <a:ext cx="11129117" cy="5444236"/>
            <a:chOff x="5103801" y="2917278"/>
            <a:chExt cx="6048395" cy="1262749"/>
          </a:xfrm>
        </p:grpSpPr>
        <p:sp>
          <p:nvSpPr>
            <p:cNvPr id="610" name="Google Shape;610;p7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user of users; index as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user["fullName"]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user["email"]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user["street"] + " " + user["city"] + " " + user['state']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user["contact"]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btn-dark"&gt;View Orders&lt;/button&gt;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&lt;/tbody&gt;</a:t>
              </a:r>
              <a:endParaRPr sz="2000" b="1" i="0" u="none" strike="noStrike" cap="none">
                <a:solidFill>
                  <a:schemeClr val="lt1"/>
                </a:solidFill>
                <a:latin typeface="Courier New"/>
                <a:ea typeface="Courier New"/>
                <a:cs typeface="Courier New"/>
                <a:sym typeface="Courier New"/>
              </a:endParaRPr>
            </a:p>
          </p:txBody>
        </p:sp>
        <p:sp>
          <p:nvSpPr>
            <p:cNvPr id="611" name="Google Shape;611;p72"/>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612" name="Google Shape;612;p7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613" name="Google Shape;613;p72"/>
          <p:cNvPicPr preferRelativeResize="0"/>
          <p:nvPr/>
        </p:nvPicPr>
        <p:blipFill rotWithShape="1">
          <a:blip r:embed="rId3">
            <a:alphaModFix/>
          </a:blip>
          <a:srcRect t="6807" b="6798"/>
          <a:stretch/>
        </p:blipFill>
        <p:spPr>
          <a:xfrm>
            <a:off x="2742340" y="1011650"/>
            <a:ext cx="10936297" cy="8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solidFill>
                <a:srgbClr val="3F3F3F"/>
              </a:solidFill>
            </a:endParaRPr>
          </a:p>
        </p:txBody>
      </p:sp>
      <p:sp>
        <p:nvSpPr>
          <p:cNvPr id="620" name="Google Shape;620;p73"/>
          <p:cNvSpPr/>
          <p:nvPr/>
        </p:nvSpPr>
        <p:spPr>
          <a:xfrm>
            <a:off x="3954296" y="1493289"/>
            <a:ext cx="8302379" cy="658534"/>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Use AWS S3 Buckets to upload images for the products. </a:t>
            </a:r>
            <a:endParaRPr sz="2200" b="0" i="0" u="none" strike="noStrike" cap="none">
              <a:solidFill>
                <a:schemeClr val="lt1"/>
              </a:solidFill>
              <a:latin typeface="Open Sans"/>
              <a:ea typeface="Open Sans"/>
              <a:cs typeface="Open Sans"/>
              <a:sym typeface="Open Sans"/>
            </a:endParaRPr>
          </a:p>
        </p:txBody>
      </p:sp>
      <p:pic>
        <p:nvPicPr>
          <p:cNvPr id="621" name="Google Shape;621;p73"/>
          <p:cNvPicPr preferRelativeResize="0"/>
          <p:nvPr/>
        </p:nvPicPr>
        <p:blipFill rotWithShape="1">
          <a:blip r:embed="rId3">
            <a:alphaModFix/>
          </a:blip>
          <a:srcRect b="3512"/>
          <a:stretch/>
        </p:blipFill>
        <p:spPr>
          <a:xfrm>
            <a:off x="1989793" y="2423679"/>
            <a:ext cx="12237081" cy="5805922"/>
          </a:xfrm>
          <a:prstGeom prst="rect">
            <a:avLst/>
          </a:prstGeom>
          <a:noFill/>
          <a:ln w="12700" cap="flat" cmpd="sng">
            <a:solidFill>
              <a:srgbClr val="3F3F3F"/>
            </a:solidFill>
            <a:prstDash val="solid"/>
            <a:round/>
            <a:headEnd type="none" w="sm" len="sm"/>
            <a:tailEnd type="none" w="sm" len="sm"/>
          </a:ln>
        </p:spPr>
      </p:pic>
      <p:sp>
        <p:nvSpPr>
          <p:cNvPr id="622" name="Google Shape;622;p73"/>
          <p:cNvSpPr/>
          <p:nvPr/>
        </p:nvSpPr>
        <p:spPr>
          <a:xfrm>
            <a:off x="2620760" y="3549862"/>
            <a:ext cx="4279416" cy="65731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23" name="Google Shape;623;p73"/>
          <p:cNvSpPr/>
          <p:nvPr/>
        </p:nvSpPr>
        <p:spPr>
          <a:xfrm>
            <a:off x="8106236" y="3410975"/>
            <a:ext cx="3810900" cy="942358"/>
          </a:xfrm>
          <a:prstGeom prst="roundRect">
            <a:avLst>
              <a:gd name="adj" fmla="val 16667"/>
            </a:avLst>
          </a:prstGeom>
          <a:solidFill>
            <a:srgbClr val="1D97D0"/>
          </a:solidFill>
          <a:ln w="9525"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Create S3 Storage bucket in cloud firstly.</a:t>
            </a:r>
            <a:endParaRPr sz="1400" b="0" i="0" u="none" strike="noStrike" cap="none">
              <a:solidFill>
                <a:schemeClr val="lt1"/>
              </a:solidFill>
              <a:latin typeface="Arial"/>
              <a:ea typeface="Arial"/>
              <a:cs typeface="Arial"/>
              <a:sym typeface="Arial"/>
            </a:endParaRPr>
          </a:p>
        </p:txBody>
      </p:sp>
      <p:cxnSp>
        <p:nvCxnSpPr>
          <p:cNvPr id="624" name="Google Shape;624;p73"/>
          <p:cNvCxnSpPr/>
          <p:nvPr/>
        </p:nvCxnSpPr>
        <p:spPr>
          <a:xfrm>
            <a:off x="6900747" y="3878520"/>
            <a:ext cx="1206992" cy="0"/>
          </a:xfrm>
          <a:prstGeom prst="straightConnector1">
            <a:avLst/>
          </a:prstGeom>
          <a:noFill/>
          <a:ln w="19050" cap="flat" cmpd="sng">
            <a:solidFill>
              <a:srgbClr val="FF0000"/>
            </a:solidFill>
            <a:prstDash val="solid"/>
            <a:round/>
            <a:headEnd type="none" w="sm" len="sm"/>
            <a:tailEnd type="triangle" w="med" len="med"/>
          </a:ln>
        </p:spPr>
      </p:cxnSp>
      <p:pic>
        <p:nvPicPr>
          <p:cNvPr id="625" name="Google Shape;625;p73"/>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4"/>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solidFill>
                <a:srgbClr val="3F3F3F"/>
              </a:solidFill>
            </a:endParaRPr>
          </a:p>
        </p:txBody>
      </p:sp>
      <p:pic>
        <p:nvPicPr>
          <p:cNvPr id="632" name="Google Shape;632;p74"/>
          <p:cNvPicPr preferRelativeResize="0"/>
          <p:nvPr/>
        </p:nvPicPr>
        <p:blipFill rotWithShape="1">
          <a:blip r:embed="rId3">
            <a:alphaModFix/>
          </a:blip>
          <a:srcRect t="5218"/>
          <a:stretch/>
        </p:blipFill>
        <p:spPr>
          <a:xfrm>
            <a:off x="2546024" y="3283856"/>
            <a:ext cx="11124619" cy="4904900"/>
          </a:xfrm>
          <a:prstGeom prst="rect">
            <a:avLst/>
          </a:prstGeom>
          <a:noFill/>
          <a:ln w="12700" cap="flat" cmpd="sng">
            <a:solidFill>
              <a:srgbClr val="3F3F3F"/>
            </a:solidFill>
            <a:prstDash val="solid"/>
            <a:round/>
            <a:headEnd type="none" w="sm" len="sm"/>
            <a:tailEnd type="none" w="sm" len="sm"/>
          </a:ln>
        </p:spPr>
      </p:pic>
      <p:sp>
        <p:nvSpPr>
          <p:cNvPr id="633" name="Google Shape;633;p74"/>
          <p:cNvSpPr/>
          <p:nvPr/>
        </p:nvSpPr>
        <p:spPr>
          <a:xfrm>
            <a:off x="3995396" y="1514153"/>
            <a:ext cx="8220178" cy="61680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Next, integrate AWS SDK for Node to upload the images.</a:t>
            </a:r>
            <a:endParaRPr sz="2200" b="0" i="0" u="none" strike="noStrike" cap="none">
              <a:solidFill>
                <a:schemeClr val="lt1"/>
              </a:solidFill>
              <a:latin typeface="Open Sans"/>
              <a:ea typeface="Open Sans"/>
              <a:cs typeface="Open Sans"/>
              <a:sym typeface="Open Sans"/>
            </a:endParaRPr>
          </a:p>
        </p:txBody>
      </p:sp>
      <p:sp>
        <p:nvSpPr>
          <p:cNvPr id="634" name="Google Shape;634;p74"/>
          <p:cNvSpPr/>
          <p:nvPr/>
        </p:nvSpPr>
        <p:spPr>
          <a:xfrm>
            <a:off x="4847875" y="2360539"/>
            <a:ext cx="6501138" cy="616807"/>
          </a:xfrm>
          <a:prstGeom prst="roundRect">
            <a:avLst>
              <a:gd name="adj" fmla="val 16667"/>
            </a:avLst>
          </a:prstGeom>
          <a:solidFill>
            <a:srgbClr val="093A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Command to add AWS SDK: npm i aws-sdk</a:t>
            </a:r>
            <a:endParaRPr sz="2200" b="0" i="0" u="none" strike="noStrike" cap="none">
              <a:solidFill>
                <a:schemeClr val="lt1"/>
              </a:solidFill>
              <a:latin typeface="Open Sans"/>
              <a:ea typeface="Open Sans"/>
              <a:cs typeface="Open Sans"/>
              <a:sym typeface="Open Sans"/>
            </a:endParaRPr>
          </a:p>
        </p:txBody>
      </p:sp>
      <p:pic>
        <p:nvPicPr>
          <p:cNvPr id="635" name="Google Shape;635;p74"/>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5"/>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p>
        </p:txBody>
      </p:sp>
      <p:sp>
        <p:nvSpPr>
          <p:cNvPr id="642" name="Google Shape;642;p75"/>
          <p:cNvSpPr/>
          <p:nvPr/>
        </p:nvSpPr>
        <p:spPr>
          <a:xfrm>
            <a:off x="1680819" y="1368425"/>
            <a:ext cx="12849332" cy="781508"/>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On the Products Component Web Page, an Action Button to add the product to the database.</a:t>
            </a:r>
            <a:endParaRPr sz="2200" b="0" i="0" u="none" strike="noStrike" cap="none">
              <a:solidFill>
                <a:schemeClr val="lt1"/>
              </a:solidFill>
              <a:latin typeface="Open Sans"/>
              <a:ea typeface="Open Sans"/>
              <a:cs typeface="Open Sans"/>
              <a:sym typeface="Open Sans"/>
            </a:endParaRPr>
          </a:p>
        </p:txBody>
      </p:sp>
      <p:pic>
        <p:nvPicPr>
          <p:cNvPr id="643" name="Google Shape;643;p75"/>
          <p:cNvPicPr preferRelativeResize="0"/>
          <p:nvPr/>
        </p:nvPicPr>
        <p:blipFill rotWithShape="1">
          <a:blip r:embed="rId3">
            <a:alphaModFix/>
          </a:blip>
          <a:srcRect b="2493"/>
          <a:stretch/>
        </p:blipFill>
        <p:spPr>
          <a:xfrm>
            <a:off x="1899945" y="2343150"/>
            <a:ext cx="12413741" cy="5981701"/>
          </a:xfrm>
          <a:prstGeom prst="rect">
            <a:avLst/>
          </a:prstGeom>
          <a:noFill/>
          <a:ln>
            <a:noFill/>
          </a:ln>
        </p:spPr>
      </p:pic>
      <p:pic>
        <p:nvPicPr>
          <p:cNvPr id="644" name="Google Shape;644;p75"/>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p>
        </p:txBody>
      </p:sp>
      <p:sp>
        <p:nvSpPr>
          <p:cNvPr id="651" name="Google Shape;651;p76"/>
          <p:cNvSpPr/>
          <p:nvPr/>
        </p:nvSpPr>
        <p:spPr>
          <a:xfrm>
            <a:off x="2548350" y="1368425"/>
            <a:ext cx="11114271" cy="781508"/>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On clicking the Action Button, a modal opens, which typically is a UI in a dialog view.</a:t>
            </a:r>
            <a:endParaRPr sz="2200" b="0" i="0" u="none" strike="noStrike" cap="none">
              <a:solidFill>
                <a:schemeClr val="lt1"/>
              </a:solidFill>
              <a:latin typeface="Open Sans"/>
              <a:ea typeface="Open Sans"/>
              <a:cs typeface="Open Sans"/>
              <a:sym typeface="Open Sans"/>
            </a:endParaRPr>
          </a:p>
        </p:txBody>
      </p:sp>
      <p:pic>
        <p:nvPicPr>
          <p:cNvPr id="652" name="Google Shape;652;p76"/>
          <p:cNvPicPr preferRelativeResize="0"/>
          <p:nvPr/>
        </p:nvPicPr>
        <p:blipFill rotWithShape="1">
          <a:blip r:embed="rId3">
            <a:alphaModFix/>
          </a:blip>
          <a:srcRect b="2493"/>
          <a:stretch/>
        </p:blipFill>
        <p:spPr>
          <a:xfrm>
            <a:off x="1899945" y="2454835"/>
            <a:ext cx="12413741" cy="5908115"/>
          </a:xfrm>
          <a:prstGeom prst="rect">
            <a:avLst/>
          </a:prstGeom>
          <a:noFill/>
          <a:ln>
            <a:noFill/>
          </a:ln>
        </p:spPr>
      </p:pic>
      <p:sp>
        <p:nvSpPr>
          <p:cNvPr id="653" name="Google Shape;653;p76"/>
          <p:cNvSpPr/>
          <p:nvPr/>
        </p:nvSpPr>
        <p:spPr>
          <a:xfrm>
            <a:off x="3489939" y="3274849"/>
            <a:ext cx="3071995" cy="226923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54" name="Google Shape;654;p76"/>
          <p:cNvSpPr/>
          <p:nvPr/>
        </p:nvSpPr>
        <p:spPr>
          <a:xfrm>
            <a:off x="2799396" y="7151600"/>
            <a:ext cx="3773168" cy="923790"/>
          </a:xfrm>
          <a:prstGeom prst="roundRect">
            <a:avLst>
              <a:gd name="adj" fmla="val 16667"/>
            </a:avLst>
          </a:prstGeom>
          <a:solidFill>
            <a:srgbClr val="1D97D0"/>
          </a:solidFill>
          <a:ln w="9525"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Add the details of a product in a form.</a:t>
            </a:r>
            <a:endParaRPr sz="1800" b="0" i="0" u="none" strike="noStrike" cap="none">
              <a:solidFill>
                <a:schemeClr val="lt1"/>
              </a:solidFill>
              <a:latin typeface="Open Sans"/>
              <a:ea typeface="Open Sans"/>
              <a:cs typeface="Open Sans"/>
              <a:sym typeface="Open Sans"/>
            </a:endParaRPr>
          </a:p>
        </p:txBody>
      </p:sp>
      <p:cxnSp>
        <p:nvCxnSpPr>
          <p:cNvPr id="655" name="Google Shape;655;p76"/>
          <p:cNvCxnSpPr/>
          <p:nvPr/>
        </p:nvCxnSpPr>
        <p:spPr>
          <a:xfrm>
            <a:off x="5191432" y="5565377"/>
            <a:ext cx="0" cy="1575593"/>
          </a:xfrm>
          <a:prstGeom prst="straightConnector1">
            <a:avLst/>
          </a:prstGeom>
          <a:noFill/>
          <a:ln w="19050" cap="flat" cmpd="sng">
            <a:solidFill>
              <a:srgbClr val="FF0000"/>
            </a:solidFill>
            <a:prstDash val="solid"/>
            <a:round/>
            <a:headEnd type="none" w="sm" len="sm"/>
            <a:tailEnd type="triangle" w="med" len="med"/>
          </a:ln>
        </p:spPr>
      </p:cxnSp>
      <p:pic>
        <p:nvPicPr>
          <p:cNvPr id="656" name="Google Shape;656;p76"/>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p>
        </p:txBody>
      </p:sp>
      <p:pic>
        <p:nvPicPr>
          <p:cNvPr id="663" name="Google Shape;663;p77"/>
          <p:cNvPicPr preferRelativeResize="0"/>
          <p:nvPr/>
        </p:nvPicPr>
        <p:blipFill rotWithShape="1">
          <a:blip r:embed="rId3">
            <a:alphaModFix/>
          </a:blip>
          <a:srcRect/>
          <a:stretch/>
        </p:blipFill>
        <p:spPr>
          <a:xfrm>
            <a:off x="1899945" y="2041883"/>
            <a:ext cx="12413741" cy="6059216"/>
          </a:xfrm>
          <a:prstGeom prst="rect">
            <a:avLst/>
          </a:prstGeom>
          <a:noFill/>
          <a:ln>
            <a:noFill/>
          </a:ln>
        </p:spPr>
      </p:pic>
      <p:sp>
        <p:nvSpPr>
          <p:cNvPr id="664" name="Google Shape;664;p77"/>
          <p:cNvSpPr/>
          <p:nvPr/>
        </p:nvSpPr>
        <p:spPr>
          <a:xfrm>
            <a:off x="3489939" y="3488924"/>
            <a:ext cx="3071995" cy="54323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65" name="Google Shape;665;p77"/>
          <p:cNvSpPr/>
          <p:nvPr/>
        </p:nvSpPr>
        <p:spPr>
          <a:xfrm>
            <a:off x="2031362" y="5617776"/>
            <a:ext cx="4424336" cy="923790"/>
          </a:xfrm>
          <a:prstGeom prst="roundRect">
            <a:avLst>
              <a:gd name="adj" fmla="val 16667"/>
            </a:avLst>
          </a:prstGeom>
          <a:solidFill>
            <a:srgbClr val="1D97D0"/>
          </a:solidFill>
          <a:ln w="9525"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Select the category from a dropdown to be linked to the product.</a:t>
            </a:r>
            <a:endParaRPr sz="1800" b="0" i="0" u="none" strike="noStrike" cap="none">
              <a:solidFill>
                <a:schemeClr val="lt1"/>
              </a:solidFill>
              <a:latin typeface="Open Sans"/>
              <a:ea typeface="Open Sans"/>
              <a:cs typeface="Open Sans"/>
              <a:sym typeface="Open Sans"/>
            </a:endParaRPr>
          </a:p>
        </p:txBody>
      </p:sp>
      <p:cxnSp>
        <p:nvCxnSpPr>
          <p:cNvPr id="666" name="Google Shape;666;p77"/>
          <p:cNvCxnSpPr/>
          <p:nvPr/>
        </p:nvCxnSpPr>
        <p:spPr>
          <a:xfrm>
            <a:off x="5191432" y="4031553"/>
            <a:ext cx="0" cy="1575593"/>
          </a:xfrm>
          <a:prstGeom prst="straightConnector1">
            <a:avLst/>
          </a:prstGeom>
          <a:noFill/>
          <a:ln w="19050" cap="flat" cmpd="sng">
            <a:solidFill>
              <a:srgbClr val="FF0000"/>
            </a:solidFill>
            <a:prstDash val="solid"/>
            <a:round/>
            <a:headEnd type="none" w="sm" len="sm"/>
            <a:tailEnd type="triangle" w="med" len="med"/>
          </a:ln>
        </p:spPr>
      </p:cxnSp>
      <p:pic>
        <p:nvPicPr>
          <p:cNvPr id="667" name="Google Shape;667;p77"/>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p>
        </p:txBody>
      </p:sp>
      <p:pic>
        <p:nvPicPr>
          <p:cNvPr id="674" name="Google Shape;674;p78"/>
          <p:cNvPicPr preferRelativeResize="0"/>
          <p:nvPr/>
        </p:nvPicPr>
        <p:blipFill rotWithShape="1">
          <a:blip r:embed="rId3">
            <a:alphaModFix/>
          </a:blip>
          <a:srcRect/>
          <a:stretch/>
        </p:blipFill>
        <p:spPr>
          <a:xfrm>
            <a:off x="1899945" y="2041883"/>
            <a:ext cx="12413741" cy="6059216"/>
          </a:xfrm>
          <a:prstGeom prst="rect">
            <a:avLst/>
          </a:prstGeom>
          <a:noFill/>
          <a:ln>
            <a:noFill/>
          </a:ln>
        </p:spPr>
      </p:pic>
      <p:sp>
        <p:nvSpPr>
          <p:cNvPr id="675" name="Google Shape;675;p78"/>
          <p:cNvSpPr/>
          <p:nvPr/>
        </p:nvSpPr>
        <p:spPr>
          <a:xfrm>
            <a:off x="6525766" y="3892321"/>
            <a:ext cx="6291821" cy="351202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76" name="Google Shape;676;p78"/>
          <p:cNvSpPr/>
          <p:nvPr/>
        </p:nvSpPr>
        <p:spPr>
          <a:xfrm>
            <a:off x="998975" y="5196314"/>
            <a:ext cx="4424336" cy="1117786"/>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Associate the images that link to the product and the image as a thumbnail can be managed.</a:t>
            </a:r>
            <a:endParaRPr sz="1400" b="0" i="0" u="none" strike="noStrike" cap="none">
              <a:solidFill>
                <a:schemeClr val="lt1"/>
              </a:solidFill>
              <a:latin typeface="Arial"/>
              <a:ea typeface="Arial"/>
              <a:cs typeface="Arial"/>
              <a:sym typeface="Arial"/>
            </a:endParaRPr>
          </a:p>
        </p:txBody>
      </p:sp>
      <p:cxnSp>
        <p:nvCxnSpPr>
          <p:cNvPr id="677" name="Google Shape;677;p78"/>
          <p:cNvCxnSpPr/>
          <p:nvPr/>
        </p:nvCxnSpPr>
        <p:spPr>
          <a:xfrm rot="10800000">
            <a:off x="5427406" y="5736823"/>
            <a:ext cx="1098360" cy="0"/>
          </a:xfrm>
          <a:prstGeom prst="straightConnector1">
            <a:avLst/>
          </a:prstGeom>
          <a:noFill/>
          <a:ln w="19050" cap="flat" cmpd="sng">
            <a:solidFill>
              <a:srgbClr val="FF0000"/>
            </a:solidFill>
            <a:prstDash val="solid"/>
            <a:round/>
            <a:headEnd type="none" w="sm" len="sm"/>
            <a:tailEnd type="triangle" w="med" len="med"/>
          </a:ln>
        </p:spPr>
      </p:cxnSp>
      <p:pic>
        <p:nvPicPr>
          <p:cNvPr id="678" name="Google Shape;678;p78"/>
          <p:cNvPicPr preferRelativeResize="0"/>
          <p:nvPr/>
        </p:nvPicPr>
        <p:blipFill rotWithShape="1">
          <a:blip r:embed="rId4">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9"/>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Products Component: Add Images Using AWS S3 bucket</a:t>
            </a:r>
            <a:endParaRPr/>
          </a:p>
        </p:txBody>
      </p:sp>
      <p:grpSp>
        <p:nvGrpSpPr>
          <p:cNvPr id="685" name="Google Shape;685;p79"/>
          <p:cNvGrpSpPr/>
          <p:nvPr/>
        </p:nvGrpSpPr>
        <p:grpSpPr>
          <a:xfrm>
            <a:off x="1959503" y="2372798"/>
            <a:ext cx="12293468" cy="4736284"/>
            <a:chOff x="5103801" y="2917278"/>
            <a:chExt cx="6048395" cy="1262749"/>
          </a:xfrm>
        </p:grpSpPr>
        <p:sp>
          <p:nvSpPr>
            <p:cNvPr id="686" name="Google Shape;686;p7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 openImageModal</a:t>
              </a:r>
              <a:r>
                <a:rPr lang="en-US" sz="2000" b="1" i="0" u="none" strike="noStrike" cap="none">
                  <a:solidFill>
                    <a:schemeClr val="lt1"/>
                  </a:solidFill>
                  <a:latin typeface="Courier New"/>
                  <a:ea typeface="Courier New"/>
                  <a:cs typeface="Courier New"/>
                  <a:sym typeface="Courier New"/>
                </a:rPr>
                <a:t>(modal: any, imageUrls: string[], thumbnailImageIdx: number)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this.tempImageFiles = [...imageUrls];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this.thumbnailImageIdx = thumbnailImageIdx;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this.modalService.open(modal,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size: "xl",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scrollable: 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200" b="1" i="0" u="none" strike="noStrike" cap="none">
                <a:solidFill>
                  <a:schemeClr val="lt1"/>
                </a:solidFill>
                <a:highlight>
                  <a:srgbClr val="0D1117"/>
                </a:highlight>
                <a:latin typeface="Courier New"/>
                <a:ea typeface="Courier New"/>
                <a:cs typeface="Courier New"/>
                <a:sym typeface="Courier New"/>
              </a:endParaRPr>
            </a:p>
          </p:txBody>
        </p:sp>
        <p:sp>
          <p:nvSpPr>
            <p:cNvPr id="687" name="Google Shape;687;p79"/>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688" name="Google Shape;688;p7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689" name="Google Shape;689;p79"/>
          <p:cNvPicPr preferRelativeResize="0"/>
          <p:nvPr/>
        </p:nvPicPr>
        <p:blipFill rotWithShape="1">
          <a:blip r:embed="rId3">
            <a:alphaModFix/>
          </a:blip>
          <a:srcRect t="6807" b="6798"/>
          <a:stretch/>
        </p:blipFill>
        <p:spPr>
          <a:xfrm>
            <a:off x="1404196" y="1011650"/>
            <a:ext cx="13612584" cy="8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0"/>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ProductsCategories: Listing Categories on UI</a:t>
            </a:r>
            <a:endParaRPr>
              <a:solidFill>
                <a:srgbClr val="3F3F3F"/>
              </a:solidFill>
            </a:endParaRPr>
          </a:p>
        </p:txBody>
      </p:sp>
      <p:sp>
        <p:nvSpPr>
          <p:cNvPr id="696" name="Google Shape;696;p80"/>
          <p:cNvSpPr/>
          <p:nvPr/>
        </p:nvSpPr>
        <p:spPr>
          <a:xfrm>
            <a:off x="1764297" y="1508225"/>
            <a:ext cx="12682377" cy="894126"/>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product categories on the UI using DB Service getCategories method, which internally makes Java backend HTTP Request.</a:t>
            </a:r>
            <a:endParaRPr sz="2200" b="0" i="0" u="none" strike="noStrike" cap="none">
              <a:solidFill>
                <a:schemeClr val="lt1"/>
              </a:solidFill>
              <a:latin typeface="Open Sans"/>
              <a:ea typeface="Open Sans"/>
              <a:cs typeface="Open Sans"/>
              <a:sym typeface="Open Sans"/>
            </a:endParaRPr>
          </a:p>
        </p:txBody>
      </p:sp>
      <p:pic>
        <p:nvPicPr>
          <p:cNvPr id="697" name="Google Shape;697;p80"/>
          <p:cNvPicPr preferRelativeResize="0"/>
          <p:nvPr/>
        </p:nvPicPr>
        <p:blipFill rotWithShape="1">
          <a:blip r:embed="rId3">
            <a:alphaModFix/>
          </a:blip>
          <a:srcRect/>
          <a:stretch/>
        </p:blipFill>
        <p:spPr>
          <a:xfrm>
            <a:off x="1786444" y="2620415"/>
            <a:ext cx="12645858" cy="5664801"/>
          </a:xfrm>
          <a:prstGeom prst="rect">
            <a:avLst/>
          </a:prstGeom>
          <a:noFill/>
          <a:ln w="12700" cap="flat" cmpd="sng">
            <a:solidFill>
              <a:srgbClr val="3F3F3F"/>
            </a:solidFill>
            <a:prstDash val="solid"/>
            <a:round/>
            <a:headEnd type="none" w="sm" len="sm"/>
            <a:tailEnd type="none" w="sm" len="sm"/>
          </a:ln>
        </p:spPr>
      </p:pic>
      <p:sp>
        <p:nvSpPr>
          <p:cNvPr id="698" name="Google Shape;698;p80"/>
          <p:cNvSpPr/>
          <p:nvPr/>
        </p:nvSpPr>
        <p:spPr>
          <a:xfrm>
            <a:off x="1809732" y="4075764"/>
            <a:ext cx="12331774" cy="96237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699" name="Google Shape;699;p80"/>
          <p:cNvPicPr preferRelativeResize="0"/>
          <p:nvPr/>
        </p:nvPicPr>
        <p:blipFill rotWithShape="1">
          <a:blip r:embed="rId4">
            <a:alphaModFix/>
          </a:blip>
          <a:srcRect t="6807" b="6798"/>
          <a:stretch/>
        </p:blipFill>
        <p:spPr>
          <a:xfrm>
            <a:off x="2796480" y="1011650"/>
            <a:ext cx="10828017" cy="8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1"/>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ProductsCategories: Listing Categories on UI</a:t>
            </a:r>
            <a:endParaRPr>
              <a:solidFill>
                <a:srgbClr val="3F3F3F"/>
              </a:solidFill>
            </a:endParaRPr>
          </a:p>
        </p:txBody>
      </p:sp>
      <p:sp>
        <p:nvSpPr>
          <p:cNvPr id="706" name="Google Shape;706;p81"/>
          <p:cNvSpPr/>
          <p:nvPr/>
        </p:nvSpPr>
        <p:spPr>
          <a:xfrm>
            <a:off x="4526049" y="1571067"/>
            <a:ext cx="7158872" cy="73894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the HTML template for the component:</a:t>
            </a:r>
            <a:endParaRPr sz="1400" b="0" i="0" u="none" strike="noStrike" cap="none">
              <a:solidFill>
                <a:srgbClr val="000000"/>
              </a:solidFill>
              <a:latin typeface="Arial"/>
              <a:ea typeface="Arial"/>
              <a:cs typeface="Arial"/>
              <a:sym typeface="Arial"/>
            </a:endParaRPr>
          </a:p>
        </p:txBody>
      </p:sp>
      <p:grpSp>
        <p:nvGrpSpPr>
          <p:cNvPr id="707" name="Google Shape;707;p81"/>
          <p:cNvGrpSpPr/>
          <p:nvPr/>
        </p:nvGrpSpPr>
        <p:grpSpPr>
          <a:xfrm>
            <a:off x="1959503" y="3143608"/>
            <a:ext cx="12293468" cy="4305713"/>
            <a:chOff x="5103801" y="2917278"/>
            <a:chExt cx="6048395" cy="1262749"/>
          </a:xfrm>
        </p:grpSpPr>
        <p:sp>
          <p:nvSpPr>
            <p:cNvPr id="708" name="Google Shape;708;p8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prod of categories; index as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prod["categoryName"]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 class="text-wrap w-50"&gt;{{ prod["categoryDescription"]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&lt;h5&gt;&lt;span class="badge rounded-pill {{ prod['active'] ? 'bg-success' : 'bg-warning' }}"&gt;{{ prod['active'] ? "Active" : "In Active" }}&lt;/span&gt;&lt;/h5&gt;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2000" b="1" i="0" u="none" strike="noStrike" cap="none">
                <a:solidFill>
                  <a:schemeClr val="lt1"/>
                </a:solidFill>
                <a:latin typeface="Courier New"/>
                <a:ea typeface="Courier New"/>
                <a:cs typeface="Courier New"/>
                <a:sym typeface="Courier New"/>
              </a:endParaRPr>
            </a:p>
          </p:txBody>
        </p:sp>
        <p:sp>
          <p:nvSpPr>
            <p:cNvPr id="709" name="Google Shape;709;p81"/>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10" name="Google Shape;710;p8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711" name="Google Shape;711;p81"/>
          <p:cNvPicPr preferRelativeResize="0"/>
          <p:nvPr/>
        </p:nvPicPr>
        <p:blipFill rotWithShape="1">
          <a:blip r:embed="rId3">
            <a:alphaModFix/>
          </a:blip>
          <a:srcRect t="6807" b="6798"/>
          <a:stretch/>
        </p:blipFill>
        <p:spPr>
          <a:xfrm>
            <a:off x="2796480" y="1011650"/>
            <a:ext cx="10828017" cy="8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sp>
        <p:nvSpPr>
          <p:cNvPr id="259" name="Google Shape;259;p38" descr="File:Apache Maven logo.svg - Wikimedia Commons"/>
          <p:cNvSpPr/>
          <p:nvPr/>
        </p:nvSpPr>
        <p:spPr>
          <a:xfrm>
            <a:off x="155575" y="-4873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60" name="Google Shape;260;p38" descr="Server Client - Java Servlet JSP HTML CSS JavaScript &amp;amp; jQuery"/>
          <p:cNvSpPr/>
          <p:nvPr/>
        </p:nvSpPr>
        <p:spPr>
          <a:xfrm>
            <a:off x="307975" y="-3349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61" name="Google Shape;261;p38" descr="Server Client - Java Servlet JSP HTML CSS JavaScript &amp;amp; jQuery"/>
          <p:cNvSpPr/>
          <p:nvPr/>
        </p:nvSpPr>
        <p:spPr>
          <a:xfrm>
            <a:off x="460375" y="-1825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62" name="Google Shape;262;p38" descr="Agile Software Vector Logo - Download Free SVG Icon | Worldvectorlogo"/>
          <p:cNvSpPr/>
          <p:nvPr/>
        </p:nvSpPr>
        <p:spPr>
          <a:xfrm>
            <a:off x="10205004" y="44223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263" name="Google Shape;263;p38"/>
          <p:cNvGrpSpPr/>
          <p:nvPr/>
        </p:nvGrpSpPr>
        <p:grpSpPr>
          <a:xfrm>
            <a:off x="8570575" y="5877534"/>
            <a:ext cx="2151347" cy="1649875"/>
            <a:chOff x="6153229" y="5107008"/>
            <a:chExt cx="2151347" cy="1649875"/>
          </a:xfrm>
        </p:grpSpPr>
        <p:sp>
          <p:nvSpPr>
            <p:cNvPr id="264" name="Google Shape;264;p38"/>
            <p:cNvSpPr txBox="1"/>
            <p:nvPr/>
          </p:nvSpPr>
          <p:spPr>
            <a:xfrm>
              <a:off x="6305036" y="626931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 </a:t>
              </a:r>
              <a:endParaRPr sz="2200" b="0" i="0" u="none" strike="noStrike" cap="none">
                <a:solidFill>
                  <a:srgbClr val="000000"/>
                </a:solidFill>
                <a:latin typeface="Arial"/>
                <a:ea typeface="Arial"/>
                <a:cs typeface="Arial"/>
                <a:sym typeface="Arial"/>
              </a:endParaRPr>
            </a:p>
          </p:txBody>
        </p:sp>
        <p:pic>
          <p:nvPicPr>
            <p:cNvPr id="265" name="Google Shape;265;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266" name="Google Shape;266;p38"/>
          <p:cNvGrpSpPr/>
          <p:nvPr/>
        </p:nvGrpSpPr>
        <p:grpSpPr>
          <a:xfrm>
            <a:off x="4323860" y="2730812"/>
            <a:ext cx="1847731" cy="2411555"/>
            <a:chOff x="9274934" y="3101846"/>
            <a:chExt cx="1847731" cy="2411555"/>
          </a:xfrm>
        </p:grpSpPr>
        <p:sp>
          <p:nvSpPr>
            <p:cNvPr id="267" name="Google Shape;267;p38"/>
            <p:cNvSpPr txBox="1"/>
            <p:nvPr/>
          </p:nvSpPr>
          <p:spPr>
            <a:xfrm>
              <a:off x="9274934" y="502583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JDBC</a:t>
              </a:r>
              <a:endParaRPr sz="2200" b="0" i="0" u="none" strike="noStrike" cap="none">
                <a:solidFill>
                  <a:srgbClr val="000000"/>
                </a:solidFill>
                <a:latin typeface="Arial"/>
                <a:ea typeface="Arial"/>
                <a:cs typeface="Arial"/>
                <a:sym typeface="Arial"/>
              </a:endParaRPr>
            </a:p>
          </p:txBody>
        </p:sp>
        <p:pic>
          <p:nvPicPr>
            <p:cNvPr id="268" name="Google Shape;268;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269" name="Google Shape;269;p38"/>
          <p:cNvGrpSpPr/>
          <p:nvPr/>
        </p:nvGrpSpPr>
        <p:grpSpPr>
          <a:xfrm>
            <a:off x="6989499" y="2821583"/>
            <a:ext cx="1847731" cy="2440696"/>
            <a:chOff x="7108853" y="6698540"/>
            <a:chExt cx="1847731" cy="2440696"/>
          </a:xfrm>
        </p:grpSpPr>
        <p:sp>
          <p:nvSpPr>
            <p:cNvPr id="270" name="Google Shape;270;p38"/>
            <p:cNvSpPr txBox="1"/>
            <p:nvPr/>
          </p:nvSpPr>
          <p:spPr>
            <a:xfrm>
              <a:off x="7108853" y="8651667"/>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JSP</a:t>
              </a:r>
              <a:endParaRPr sz="2200" b="0" i="0" u="none" strike="noStrike" cap="none">
                <a:solidFill>
                  <a:srgbClr val="000000"/>
                </a:solidFill>
                <a:latin typeface="Arial"/>
                <a:ea typeface="Arial"/>
                <a:cs typeface="Arial"/>
                <a:sym typeface="Arial"/>
              </a:endParaRPr>
            </a:p>
          </p:txBody>
        </p:sp>
        <p:pic>
          <p:nvPicPr>
            <p:cNvPr id="271" name="Google Shape;271;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272" name="Google Shape;272;p38"/>
          <p:cNvGrpSpPr/>
          <p:nvPr/>
        </p:nvGrpSpPr>
        <p:grpSpPr>
          <a:xfrm>
            <a:off x="9354644" y="2775923"/>
            <a:ext cx="1847731" cy="2475324"/>
            <a:chOff x="1415547" y="4092736"/>
            <a:chExt cx="1847731" cy="2475324"/>
          </a:xfrm>
        </p:grpSpPr>
        <p:sp>
          <p:nvSpPr>
            <p:cNvPr id="273" name="Google Shape;273;p38"/>
            <p:cNvSpPr txBox="1"/>
            <p:nvPr/>
          </p:nvSpPr>
          <p:spPr>
            <a:xfrm>
              <a:off x="1415547" y="6089828"/>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Servlets</a:t>
              </a:r>
              <a:endParaRPr sz="2200" b="0" i="0" u="none" strike="noStrike" cap="none">
                <a:solidFill>
                  <a:srgbClr val="000000"/>
                </a:solidFill>
                <a:latin typeface="Arial"/>
                <a:ea typeface="Arial"/>
                <a:cs typeface="Arial"/>
                <a:sym typeface="Arial"/>
              </a:endParaRPr>
            </a:p>
          </p:txBody>
        </p:sp>
        <p:pic>
          <p:nvPicPr>
            <p:cNvPr id="274" name="Google Shape;274;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275" name="Google Shape;275;p38"/>
          <p:cNvGrpSpPr/>
          <p:nvPr/>
        </p:nvGrpSpPr>
        <p:grpSpPr>
          <a:xfrm>
            <a:off x="4946494" y="5802281"/>
            <a:ext cx="2450193" cy="1725128"/>
            <a:chOff x="9516721" y="6892896"/>
            <a:chExt cx="2450193" cy="1725128"/>
          </a:xfrm>
        </p:grpSpPr>
        <p:sp>
          <p:nvSpPr>
            <p:cNvPr id="276" name="Google Shape;276;p38"/>
            <p:cNvSpPr txBox="1"/>
            <p:nvPr/>
          </p:nvSpPr>
          <p:spPr>
            <a:xfrm>
              <a:off x="9950106" y="8130455"/>
              <a:ext cx="2016808" cy="487569"/>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MongoDB</a:t>
              </a:r>
              <a:endParaRPr sz="2200" b="0" i="0" u="none" strike="noStrike" cap="none">
                <a:solidFill>
                  <a:srgbClr val="000000"/>
                </a:solidFill>
                <a:latin typeface="Arial"/>
                <a:ea typeface="Arial"/>
                <a:cs typeface="Arial"/>
                <a:sym typeface="Arial"/>
              </a:endParaRPr>
            </a:p>
          </p:txBody>
        </p:sp>
        <p:pic>
          <p:nvPicPr>
            <p:cNvPr id="277" name="Google Shape;277;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278" name="Google Shape;278;p38" descr="Spring Boot: Apprentice Cookbook | ITNEXT"/>
          <p:cNvSpPr/>
          <p:nvPr/>
        </p:nvSpPr>
        <p:spPr>
          <a:xfrm>
            <a:off x="612775" y="-301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pic>
        <p:nvPicPr>
          <p:cNvPr id="279" name="Google Shape;279;p38"/>
          <p:cNvPicPr preferRelativeResize="0"/>
          <p:nvPr/>
        </p:nvPicPr>
        <p:blipFill rotWithShape="1">
          <a:blip r:embed="rId8">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2"/>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ProductsCategories: Listing Categories on UI</a:t>
            </a:r>
            <a:endParaRPr>
              <a:solidFill>
                <a:srgbClr val="3F3F3F"/>
              </a:solidFill>
            </a:endParaRPr>
          </a:p>
        </p:txBody>
      </p:sp>
      <p:grpSp>
        <p:nvGrpSpPr>
          <p:cNvPr id="718" name="Google Shape;718;p82"/>
          <p:cNvGrpSpPr/>
          <p:nvPr/>
        </p:nvGrpSpPr>
        <p:grpSpPr>
          <a:xfrm>
            <a:off x="1959503" y="2382635"/>
            <a:ext cx="12293468" cy="4736284"/>
            <a:chOff x="5103801" y="2917278"/>
            <a:chExt cx="6048395" cy="1262749"/>
          </a:xfrm>
        </p:grpSpPr>
        <p:sp>
          <p:nvSpPr>
            <p:cNvPr id="719" name="Google Shape;719;p8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mb-1" [disabled]="prod['categoryImageUrl'] === ''"&gt;View Image&lt;/button&gt;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mb-1" (click)="openProductCategoryDialog(prodCategoryModal, prod)"&gt;Update&lt;/button&gt;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btn-danger me-1 mb-1" (click)="deleteCategory(prod['categoryId'], idx)"&gt;Delete&lt;/button&gt;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&lt;/tbody&gt;</a:t>
              </a:r>
              <a:endParaRPr sz="1200" b="1" i="0" u="none" strike="noStrike" cap="none">
                <a:solidFill>
                  <a:schemeClr val="lt1"/>
                </a:solidFill>
                <a:highlight>
                  <a:srgbClr val="0D1117"/>
                </a:highlight>
                <a:latin typeface="Courier New"/>
                <a:ea typeface="Courier New"/>
                <a:cs typeface="Courier New"/>
                <a:sym typeface="Courier New"/>
              </a:endParaRPr>
            </a:p>
          </p:txBody>
        </p:sp>
        <p:sp>
          <p:nvSpPr>
            <p:cNvPr id="720" name="Google Shape;720;p82"/>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21" name="Google Shape;721;p8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722" name="Google Shape;722;p82"/>
          <p:cNvPicPr preferRelativeResize="0"/>
          <p:nvPr/>
        </p:nvPicPr>
        <p:blipFill rotWithShape="1">
          <a:blip r:embed="rId3">
            <a:alphaModFix/>
          </a:blip>
          <a:srcRect t="6807" b="6798"/>
          <a:stretch/>
        </p:blipFill>
        <p:spPr>
          <a:xfrm>
            <a:off x="2796480" y="1011650"/>
            <a:ext cx="10828017" cy="8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3"/>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OrdersComponent: getOrders</a:t>
            </a:r>
            <a:endParaRPr>
              <a:solidFill>
                <a:srgbClr val="3F3F3F"/>
              </a:solidFill>
            </a:endParaRPr>
          </a:p>
        </p:txBody>
      </p:sp>
      <p:sp>
        <p:nvSpPr>
          <p:cNvPr id="729" name="Google Shape;729;p83"/>
          <p:cNvSpPr/>
          <p:nvPr/>
        </p:nvSpPr>
        <p:spPr>
          <a:xfrm>
            <a:off x="2106697" y="1368425"/>
            <a:ext cx="11997577" cy="91721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Orders Component shall use the getOrders method to display all the orders placed by users in admin dashboard.</a:t>
            </a:r>
            <a:endParaRPr sz="2200" b="0" i="0" u="none" strike="noStrike" cap="none">
              <a:solidFill>
                <a:schemeClr val="lt1"/>
              </a:solidFill>
              <a:latin typeface="Open Sans"/>
              <a:ea typeface="Open Sans"/>
              <a:cs typeface="Open Sans"/>
              <a:sym typeface="Open Sans"/>
            </a:endParaRPr>
          </a:p>
        </p:txBody>
      </p:sp>
      <p:grpSp>
        <p:nvGrpSpPr>
          <p:cNvPr id="730" name="Google Shape;730;p83"/>
          <p:cNvGrpSpPr/>
          <p:nvPr/>
        </p:nvGrpSpPr>
        <p:grpSpPr>
          <a:xfrm>
            <a:off x="1959503" y="2431706"/>
            <a:ext cx="12293468" cy="5874093"/>
            <a:chOff x="5103801" y="2917278"/>
            <a:chExt cx="6048395" cy="1262749"/>
          </a:xfrm>
        </p:grpSpPr>
        <p:sp>
          <p:nvSpPr>
            <p:cNvPr id="731" name="Google Shape;731;p8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 </a:t>
              </a:r>
              <a:r>
                <a:rPr lang="en-US" sz="2000" b="1" i="0" u="none" strike="noStrike" cap="none">
                  <a:solidFill>
                    <a:schemeClr val="lt1"/>
                  </a:solidFill>
                  <a:latin typeface="Courier New"/>
                  <a:ea typeface="Courier New"/>
                  <a:cs typeface="Courier New"/>
                  <a:sym typeface="Courier New"/>
                </a:rPr>
                <a:t>class OrdersComponent implements OnInit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modalService: NgbModal</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getOrders(orderStatus: number = 0, orderStatusIdx: number = 0)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this.httpClient.get&lt;Response&gt;(`${BaseUrls.BASE_HREF}/${BaseUrls.ORDER_GROUPURL}/get-orders/${orderStatus}`)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data })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if(data.length !== 0)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this.orderStatusIdx = orderStatusIdx;</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this.orders = data;       </a:t>
              </a:r>
              <a:endParaRPr sz="1400" b="0" i="0" u="none" strike="noStrike" cap="none">
                <a:solidFill>
                  <a:srgbClr val="000000"/>
                </a:solidFill>
                <a:latin typeface="Arial"/>
                <a:ea typeface="Arial"/>
                <a:cs typeface="Arial"/>
                <a:sym typeface="Arial"/>
              </a:endParaRPr>
            </a:p>
          </p:txBody>
        </p:sp>
        <p:sp>
          <p:nvSpPr>
            <p:cNvPr id="732" name="Google Shape;732;p83"/>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33" name="Google Shape;733;p8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734" name="Google Shape;734;p83"/>
          <p:cNvPicPr preferRelativeResize="0"/>
          <p:nvPr/>
        </p:nvPicPr>
        <p:blipFill rotWithShape="1">
          <a:blip r:embed="rId3">
            <a:alphaModFix/>
          </a:blip>
          <a:srcRect t="6807" b="6798"/>
          <a:stretch/>
        </p:blipFill>
        <p:spPr>
          <a:xfrm>
            <a:off x="4426504" y="1011650"/>
            <a:ext cx="7567969" cy="8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4"/>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OrdersComponent: getOrders</a:t>
            </a:r>
            <a:endParaRPr>
              <a:solidFill>
                <a:srgbClr val="3F3F3F"/>
              </a:solidFill>
            </a:endParaRPr>
          </a:p>
        </p:txBody>
      </p:sp>
      <p:grpSp>
        <p:nvGrpSpPr>
          <p:cNvPr id="741" name="Google Shape;741;p84"/>
          <p:cNvGrpSpPr/>
          <p:nvPr/>
        </p:nvGrpSpPr>
        <p:grpSpPr>
          <a:xfrm>
            <a:off x="2596021" y="2856573"/>
            <a:ext cx="11018928" cy="4879798"/>
            <a:chOff x="5103801" y="2917278"/>
            <a:chExt cx="6048395" cy="1262749"/>
          </a:xfrm>
        </p:grpSpPr>
        <p:sp>
          <p:nvSpPr>
            <p:cNvPr id="742" name="Google Shape;742;p8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else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this.toast.info("No Records Founds",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this.toast.warning("Something went wrong!!", "Failed")</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200" b="1" i="0" u="none" strike="noStrike" cap="none">
                <a:solidFill>
                  <a:schemeClr val="lt1"/>
                </a:solidFill>
                <a:highlight>
                  <a:srgbClr val="0D1117"/>
                </a:highlight>
                <a:latin typeface="Courier New"/>
                <a:ea typeface="Courier New"/>
                <a:cs typeface="Courier New"/>
                <a:sym typeface="Courier New"/>
              </a:endParaRPr>
            </a:p>
          </p:txBody>
        </p:sp>
        <p:sp>
          <p:nvSpPr>
            <p:cNvPr id="743" name="Google Shape;743;p84"/>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44" name="Google Shape;744;p8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sp>
        <p:nvSpPr>
          <p:cNvPr id="745" name="Google Shape;745;p84"/>
          <p:cNvSpPr/>
          <p:nvPr/>
        </p:nvSpPr>
        <p:spPr>
          <a:xfrm>
            <a:off x="2397844" y="1368425"/>
            <a:ext cx="11415283" cy="91721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Order has a state that the admin can update and implement the methods in the same component for the better management of the code.</a:t>
            </a:r>
            <a:endParaRPr sz="1400" b="0" i="0" u="none" strike="noStrike" cap="none">
              <a:solidFill>
                <a:srgbClr val="000000"/>
              </a:solidFill>
              <a:latin typeface="Arial"/>
              <a:ea typeface="Arial"/>
              <a:cs typeface="Arial"/>
              <a:sym typeface="Arial"/>
            </a:endParaRPr>
          </a:p>
        </p:txBody>
      </p:sp>
      <p:pic>
        <p:nvPicPr>
          <p:cNvPr id="746" name="Google Shape;746;p84"/>
          <p:cNvPicPr preferRelativeResize="0"/>
          <p:nvPr/>
        </p:nvPicPr>
        <p:blipFill rotWithShape="1">
          <a:blip r:embed="rId3">
            <a:alphaModFix/>
          </a:blip>
          <a:srcRect t="6807" b="6798"/>
          <a:stretch/>
        </p:blipFill>
        <p:spPr>
          <a:xfrm>
            <a:off x="4426504" y="1011650"/>
            <a:ext cx="7567969" cy="8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5"/>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OrdersComponent: Listing Orders on UI</a:t>
            </a:r>
            <a:endParaRPr>
              <a:solidFill>
                <a:srgbClr val="3F3F3F"/>
              </a:solidFill>
            </a:endParaRPr>
          </a:p>
        </p:txBody>
      </p:sp>
      <p:sp>
        <p:nvSpPr>
          <p:cNvPr id="753" name="Google Shape;753;p85"/>
          <p:cNvSpPr/>
          <p:nvPr/>
        </p:nvSpPr>
        <p:spPr>
          <a:xfrm>
            <a:off x="2011728" y="1368425"/>
            <a:ext cx="12187514" cy="873995"/>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orders on the UI using getOrders method, which internally makes Java backend HTTP Request.</a:t>
            </a:r>
            <a:endParaRPr sz="2200" b="0" i="0" u="none" strike="noStrike" cap="none">
              <a:solidFill>
                <a:schemeClr val="lt1"/>
              </a:solidFill>
              <a:latin typeface="Open Sans"/>
              <a:ea typeface="Open Sans"/>
              <a:cs typeface="Open Sans"/>
              <a:sym typeface="Open Sans"/>
            </a:endParaRPr>
          </a:p>
        </p:txBody>
      </p:sp>
      <p:pic>
        <p:nvPicPr>
          <p:cNvPr id="754" name="Google Shape;754;p85"/>
          <p:cNvPicPr preferRelativeResize="0"/>
          <p:nvPr/>
        </p:nvPicPr>
        <p:blipFill rotWithShape="1">
          <a:blip r:embed="rId3">
            <a:alphaModFix/>
          </a:blip>
          <a:srcRect b="6206"/>
          <a:stretch/>
        </p:blipFill>
        <p:spPr>
          <a:xfrm>
            <a:off x="2219284" y="2361840"/>
            <a:ext cx="11766754" cy="5753460"/>
          </a:xfrm>
          <a:prstGeom prst="rect">
            <a:avLst/>
          </a:prstGeom>
          <a:noFill/>
          <a:ln w="12700" cap="flat" cmpd="sng">
            <a:solidFill>
              <a:srgbClr val="3F3F3F"/>
            </a:solidFill>
            <a:prstDash val="solid"/>
            <a:round/>
            <a:headEnd type="none" w="sm" len="sm"/>
            <a:tailEnd type="none" w="sm" len="sm"/>
          </a:ln>
        </p:spPr>
      </p:pic>
      <p:sp>
        <p:nvSpPr>
          <p:cNvPr id="755" name="Google Shape;755;p85"/>
          <p:cNvSpPr/>
          <p:nvPr/>
        </p:nvSpPr>
        <p:spPr>
          <a:xfrm>
            <a:off x="2312031" y="4183019"/>
            <a:ext cx="7463096" cy="659378"/>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756" name="Google Shape;756;p85"/>
          <p:cNvSpPr/>
          <p:nvPr/>
        </p:nvSpPr>
        <p:spPr>
          <a:xfrm>
            <a:off x="10332195" y="4215660"/>
            <a:ext cx="2877346" cy="544941"/>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757" name="Google Shape;757;p85"/>
          <p:cNvSpPr/>
          <p:nvPr/>
        </p:nvSpPr>
        <p:spPr>
          <a:xfrm>
            <a:off x="9397551" y="5403521"/>
            <a:ext cx="4261300" cy="1260055"/>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Other options use the respective HTTP Requests to the Java backend. E.g.: Updating the status of the Order.</a:t>
            </a:r>
            <a:endParaRPr sz="1800" b="0" i="0" u="none" strike="noStrike" cap="none">
              <a:solidFill>
                <a:schemeClr val="lt1"/>
              </a:solidFill>
              <a:latin typeface="Open Sans"/>
              <a:ea typeface="Open Sans"/>
              <a:cs typeface="Open Sans"/>
              <a:sym typeface="Open Sans"/>
            </a:endParaRPr>
          </a:p>
        </p:txBody>
      </p:sp>
      <p:cxnSp>
        <p:nvCxnSpPr>
          <p:cNvPr id="758" name="Google Shape;758;p85"/>
          <p:cNvCxnSpPr/>
          <p:nvPr/>
        </p:nvCxnSpPr>
        <p:spPr>
          <a:xfrm>
            <a:off x="11782013" y="4778143"/>
            <a:ext cx="0" cy="618385"/>
          </a:xfrm>
          <a:prstGeom prst="straightConnector1">
            <a:avLst/>
          </a:prstGeom>
          <a:noFill/>
          <a:ln w="19050" cap="flat" cmpd="sng">
            <a:solidFill>
              <a:srgbClr val="FF0000"/>
            </a:solidFill>
            <a:prstDash val="solid"/>
            <a:round/>
            <a:headEnd type="none" w="sm" len="sm"/>
            <a:tailEnd type="triangle" w="med" len="med"/>
          </a:ln>
        </p:spPr>
      </p:cxnSp>
      <p:pic>
        <p:nvPicPr>
          <p:cNvPr id="759" name="Google Shape;759;p85"/>
          <p:cNvPicPr preferRelativeResize="0"/>
          <p:nvPr/>
        </p:nvPicPr>
        <p:blipFill rotWithShape="1">
          <a:blip r:embed="rId4">
            <a:alphaModFix/>
          </a:blip>
          <a:srcRect t="6807" b="6798"/>
          <a:stretch/>
        </p:blipFill>
        <p:spPr>
          <a:xfrm>
            <a:off x="3210743" y="1011650"/>
            <a:ext cx="9999491" cy="8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OrdersComponent: Listing Orders on UI</a:t>
            </a:r>
            <a:endParaRPr>
              <a:solidFill>
                <a:srgbClr val="3F3F3F"/>
              </a:solidFill>
            </a:endParaRPr>
          </a:p>
        </p:txBody>
      </p:sp>
      <p:sp>
        <p:nvSpPr>
          <p:cNvPr id="766" name="Google Shape;766;p86"/>
          <p:cNvSpPr/>
          <p:nvPr/>
        </p:nvSpPr>
        <p:spPr>
          <a:xfrm>
            <a:off x="4526049" y="1571067"/>
            <a:ext cx="7158872" cy="738947"/>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the HTML template for the component:</a:t>
            </a:r>
            <a:endParaRPr sz="1400" b="0" i="0" u="none" strike="noStrike" cap="none">
              <a:solidFill>
                <a:srgbClr val="000000"/>
              </a:solidFill>
              <a:latin typeface="Arial"/>
              <a:ea typeface="Arial"/>
              <a:cs typeface="Arial"/>
              <a:sym typeface="Arial"/>
            </a:endParaRPr>
          </a:p>
        </p:txBody>
      </p:sp>
      <p:grpSp>
        <p:nvGrpSpPr>
          <p:cNvPr id="767" name="Google Shape;767;p86"/>
          <p:cNvGrpSpPr/>
          <p:nvPr/>
        </p:nvGrpSpPr>
        <p:grpSpPr>
          <a:xfrm>
            <a:off x="1736686" y="2928322"/>
            <a:ext cx="12739103" cy="4736284"/>
            <a:chOff x="5103801" y="2917278"/>
            <a:chExt cx="6048395" cy="1262749"/>
          </a:xfrm>
        </p:grpSpPr>
        <p:sp>
          <p:nvSpPr>
            <p:cNvPr id="768" name="Google Shape;768;p8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prod of orders; index as idx" &gt;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prod["orderId"]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prod["orderDate"] | date: 'dd-MM-YYYY hh:mm:ss a'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prod["name"]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prod["email"]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prod["contact"]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 &lt;td&gt;{{ prod["address"] }}&lt;/td&gt; --&gt;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&lt;td&gt;&lt;strong&gt;{{ prod["totalAmount"] | currency:'INR':'symbol':'1.0' }}&lt;/strong&gt;&lt;/td&gt;</a:t>
              </a:r>
              <a:endParaRPr sz="2000" b="1" i="0" u="none" strike="noStrike" cap="none">
                <a:solidFill>
                  <a:schemeClr val="lt1"/>
                </a:solidFill>
                <a:latin typeface="Courier New"/>
                <a:ea typeface="Courier New"/>
                <a:cs typeface="Courier New"/>
                <a:sym typeface="Courier New"/>
              </a:endParaRPr>
            </a:p>
          </p:txBody>
        </p:sp>
        <p:sp>
          <p:nvSpPr>
            <p:cNvPr id="769" name="Google Shape;769;p86"/>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70" name="Google Shape;770;p8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771" name="Google Shape;771;p86"/>
          <p:cNvPicPr preferRelativeResize="0"/>
          <p:nvPr/>
        </p:nvPicPr>
        <p:blipFill rotWithShape="1">
          <a:blip r:embed="rId3">
            <a:alphaModFix/>
          </a:blip>
          <a:srcRect t="6807" b="6798"/>
          <a:stretch/>
        </p:blipFill>
        <p:spPr>
          <a:xfrm>
            <a:off x="3210743" y="1011650"/>
            <a:ext cx="9999491" cy="82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7"/>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OrdersComponent: Listing Orders on UI</a:t>
            </a:r>
            <a:endParaRPr>
              <a:solidFill>
                <a:srgbClr val="3F3F3F"/>
              </a:solidFill>
            </a:endParaRPr>
          </a:p>
        </p:txBody>
      </p:sp>
      <p:grpSp>
        <p:nvGrpSpPr>
          <p:cNvPr id="778" name="Google Shape;778;p87"/>
          <p:cNvGrpSpPr/>
          <p:nvPr/>
        </p:nvGrpSpPr>
        <p:grpSpPr>
          <a:xfrm>
            <a:off x="1959503" y="2426040"/>
            <a:ext cx="12293468" cy="5209912"/>
            <a:chOff x="5103801" y="2917278"/>
            <a:chExt cx="6048395" cy="1262749"/>
          </a:xfrm>
        </p:grpSpPr>
        <p:sp>
          <p:nvSpPr>
            <p:cNvPr id="779" name="Google Shape;779;p8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mb-1" (click)="openViewModal(prod,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View Order Details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btn-dark me-1 mb-1" (click)="openOrderUpdateModal(orderStatusModel, prod)"&gt;Update Status&lt;/button&gt;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btn-sm btn-danger me-1 mb-1"&gt;Delete&lt;/button&gt;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&lt;/tbody&gt;</a:t>
              </a:r>
              <a:endParaRPr sz="1400" b="0" i="0" u="none" strike="noStrike" cap="none">
                <a:solidFill>
                  <a:srgbClr val="000000"/>
                </a:solidFill>
                <a:latin typeface="Arial"/>
                <a:ea typeface="Arial"/>
                <a:cs typeface="Arial"/>
                <a:sym typeface="Arial"/>
              </a:endParaRPr>
            </a:p>
          </p:txBody>
        </p:sp>
        <p:sp>
          <p:nvSpPr>
            <p:cNvPr id="780" name="Google Shape;780;p87"/>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781" name="Google Shape;781;p8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782" name="Google Shape;782;p87"/>
          <p:cNvPicPr preferRelativeResize="0"/>
          <p:nvPr/>
        </p:nvPicPr>
        <p:blipFill rotWithShape="1">
          <a:blip r:embed="rId3">
            <a:alphaModFix/>
          </a:blip>
          <a:srcRect t="6807" b="6798"/>
          <a:stretch/>
        </p:blipFill>
        <p:spPr>
          <a:xfrm>
            <a:off x="3210743" y="1011650"/>
            <a:ext cx="9999491" cy="8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OrdersComponent: Update the State of Order</a:t>
            </a:r>
            <a:endParaRPr>
              <a:solidFill>
                <a:srgbClr val="3F3F3F"/>
              </a:solidFill>
            </a:endParaRPr>
          </a:p>
        </p:txBody>
      </p:sp>
      <p:sp>
        <p:nvSpPr>
          <p:cNvPr id="789" name="Google Shape;789;p88"/>
          <p:cNvSpPr/>
          <p:nvPr/>
        </p:nvSpPr>
        <p:spPr>
          <a:xfrm>
            <a:off x="2397845" y="1545852"/>
            <a:ext cx="11415280" cy="700888"/>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update the state of an order, a separate Http Request is made to Java backend.</a:t>
            </a:r>
            <a:endParaRPr sz="1400" b="0" i="0" u="none" strike="noStrike" cap="none">
              <a:solidFill>
                <a:srgbClr val="000000"/>
              </a:solidFill>
              <a:latin typeface="Arial"/>
              <a:ea typeface="Arial"/>
              <a:cs typeface="Arial"/>
              <a:sym typeface="Arial"/>
            </a:endParaRPr>
          </a:p>
        </p:txBody>
      </p:sp>
      <p:pic>
        <p:nvPicPr>
          <p:cNvPr id="790" name="Google Shape;790;p88"/>
          <p:cNvPicPr preferRelativeResize="0"/>
          <p:nvPr/>
        </p:nvPicPr>
        <p:blipFill rotWithShape="1">
          <a:blip r:embed="rId3">
            <a:alphaModFix/>
          </a:blip>
          <a:srcRect b="2885"/>
          <a:stretch/>
        </p:blipFill>
        <p:spPr>
          <a:xfrm>
            <a:off x="1799497" y="2561526"/>
            <a:ext cx="12619353" cy="5668074"/>
          </a:xfrm>
          <a:prstGeom prst="rect">
            <a:avLst/>
          </a:prstGeom>
          <a:noFill/>
          <a:ln>
            <a:noFill/>
          </a:ln>
        </p:spPr>
      </p:pic>
      <p:pic>
        <p:nvPicPr>
          <p:cNvPr id="791" name="Google Shape;791;p88"/>
          <p:cNvPicPr preferRelativeResize="0"/>
          <p:nvPr/>
        </p:nvPicPr>
        <p:blipFill rotWithShape="1">
          <a:blip r:embed="rId4">
            <a:alphaModFix/>
          </a:blip>
          <a:srcRect t="6807" b="6798"/>
          <a:stretch/>
        </p:blipFill>
        <p:spPr>
          <a:xfrm>
            <a:off x="2230054" y="1011650"/>
            <a:ext cx="11960868" cy="8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9"/>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rgbClr val="3F3F3F"/>
                </a:solidFill>
              </a:rPr>
              <a:t>OrdersComponent: Update the State of Order</a:t>
            </a:r>
            <a:endParaRPr>
              <a:solidFill>
                <a:srgbClr val="3F3F3F"/>
              </a:solidFill>
            </a:endParaRPr>
          </a:p>
        </p:txBody>
      </p:sp>
      <p:sp>
        <p:nvSpPr>
          <p:cNvPr id="798" name="Google Shape;798;p89"/>
          <p:cNvSpPr/>
          <p:nvPr/>
        </p:nvSpPr>
        <p:spPr>
          <a:xfrm>
            <a:off x="5442829" y="1562963"/>
            <a:ext cx="5325312" cy="63717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will make the updates:</a:t>
            </a:r>
            <a:endParaRPr sz="1400" b="0" i="0" u="none" strike="noStrike" cap="none">
              <a:solidFill>
                <a:srgbClr val="000000"/>
              </a:solidFill>
              <a:latin typeface="Arial"/>
              <a:ea typeface="Arial"/>
              <a:cs typeface="Arial"/>
              <a:sym typeface="Arial"/>
            </a:endParaRPr>
          </a:p>
        </p:txBody>
      </p:sp>
      <p:grpSp>
        <p:nvGrpSpPr>
          <p:cNvPr id="799" name="Google Shape;799;p89"/>
          <p:cNvGrpSpPr/>
          <p:nvPr/>
        </p:nvGrpSpPr>
        <p:grpSpPr>
          <a:xfrm>
            <a:off x="1736686" y="2431013"/>
            <a:ext cx="12739103" cy="5730903"/>
            <a:chOff x="5103801" y="2917278"/>
            <a:chExt cx="6048395" cy="1262749"/>
          </a:xfrm>
        </p:grpSpPr>
        <p:sp>
          <p:nvSpPr>
            <p:cNvPr id="800" name="Google Shape;800;p8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this.httpClient.post</a:t>
              </a:r>
              <a:r>
                <a:rPr lang="en-US" sz="2000" b="1" i="0" u="none" strike="noStrike" cap="none">
                  <a:solidFill>
                    <a:schemeClr val="lt1"/>
                  </a:solidFill>
                  <a:latin typeface="Courier New"/>
                  <a:ea typeface="Courier New"/>
                  <a:cs typeface="Courier New"/>
                  <a:sym typeface="Courier New"/>
                </a:rPr>
                <a:t>&lt;Response&gt;(BaseUrls.getUpdateUrl(BaseUrls.ORDER_GROUPURL), getFormData(this.orderModel))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code, message, data }) =&gt;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this.toast.success(message, "Success");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this.loader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this.modalService.dismissAll();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this.loader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this.toast.warning("Something went wrong!!", "Failed")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01" name="Google Shape;801;p89"/>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02" name="Google Shape;802;p8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03" name="Google Shape;803;p89"/>
          <p:cNvPicPr preferRelativeResize="0"/>
          <p:nvPr/>
        </p:nvPicPr>
        <p:blipFill rotWithShape="1">
          <a:blip r:embed="rId3">
            <a:alphaModFix/>
          </a:blip>
          <a:srcRect t="6807" b="6798"/>
          <a:stretch/>
        </p:blipFill>
        <p:spPr>
          <a:xfrm>
            <a:off x="2230054" y="1011650"/>
            <a:ext cx="11960868" cy="8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0"/>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PaymentsComponent: getPayments</a:t>
            </a:r>
            <a:endParaRPr>
              <a:solidFill>
                <a:srgbClr val="3F3F3F"/>
              </a:solidFill>
            </a:endParaRPr>
          </a:p>
        </p:txBody>
      </p:sp>
      <p:sp>
        <p:nvSpPr>
          <p:cNvPr id="810" name="Google Shape;810;p90"/>
          <p:cNvSpPr/>
          <p:nvPr/>
        </p:nvSpPr>
        <p:spPr>
          <a:xfrm>
            <a:off x="2011724" y="1607428"/>
            <a:ext cx="12187522" cy="843206"/>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Payments Component shall use the getPayment method to display all the payments in the admin dashboard for accounting purpose.</a:t>
            </a:r>
            <a:endParaRPr sz="2200" b="0" i="0" u="none" strike="noStrike" cap="none">
              <a:solidFill>
                <a:schemeClr val="lt1"/>
              </a:solidFill>
              <a:latin typeface="Open Sans"/>
              <a:ea typeface="Open Sans"/>
              <a:cs typeface="Open Sans"/>
              <a:sym typeface="Open Sans"/>
            </a:endParaRPr>
          </a:p>
        </p:txBody>
      </p:sp>
      <p:grpSp>
        <p:nvGrpSpPr>
          <p:cNvPr id="811" name="Google Shape;811;p90"/>
          <p:cNvGrpSpPr/>
          <p:nvPr/>
        </p:nvGrpSpPr>
        <p:grpSpPr>
          <a:xfrm>
            <a:off x="2842145" y="2928322"/>
            <a:ext cx="10528185" cy="4736284"/>
            <a:chOff x="5103801" y="2917278"/>
            <a:chExt cx="6048395" cy="1262749"/>
          </a:xfrm>
        </p:grpSpPr>
        <p:sp>
          <p:nvSpPr>
            <p:cNvPr id="812" name="Google Shape;812;p9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PaymentsComponent implements OnInit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payments: any[]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 HttpClient,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ngOnInit(): void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this.getPayments();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13" name="Google Shape;813;p90"/>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14" name="Google Shape;814;p9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15" name="Google Shape;815;p90"/>
          <p:cNvPicPr preferRelativeResize="0"/>
          <p:nvPr/>
        </p:nvPicPr>
        <p:blipFill rotWithShape="1">
          <a:blip r:embed="rId3">
            <a:alphaModFix/>
          </a:blip>
          <a:srcRect t="6807" b="6798"/>
          <a:stretch/>
        </p:blipFill>
        <p:spPr>
          <a:xfrm>
            <a:off x="3593308" y="1011650"/>
            <a:ext cx="9234361" cy="82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91"/>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PaymentsComponent: getPayments</a:t>
            </a:r>
            <a:endParaRPr>
              <a:solidFill>
                <a:srgbClr val="3F3F3F"/>
              </a:solidFill>
            </a:endParaRPr>
          </a:p>
        </p:txBody>
      </p:sp>
      <p:sp>
        <p:nvSpPr>
          <p:cNvPr id="822" name="Google Shape;822;p91"/>
          <p:cNvSpPr/>
          <p:nvPr/>
        </p:nvSpPr>
        <p:spPr>
          <a:xfrm>
            <a:off x="2011724" y="1607428"/>
            <a:ext cx="12187522" cy="843206"/>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Implement the getPayments method in the same component for the better management of the code that performs the HTTP Client request to Java Backend.</a:t>
            </a:r>
            <a:endParaRPr sz="2200" b="0" i="0" u="none" strike="noStrike" cap="none">
              <a:solidFill>
                <a:schemeClr val="lt1"/>
              </a:solidFill>
              <a:latin typeface="Open Sans"/>
              <a:ea typeface="Open Sans"/>
              <a:cs typeface="Open Sans"/>
              <a:sym typeface="Open Sans"/>
            </a:endParaRPr>
          </a:p>
        </p:txBody>
      </p:sp>
      <p:grpSp>
        <p:nvGrpSpPr>
          <p:cNvPr id="823" name="Google Shape;823;p91"/>
          <p:cNvGrpSpPr/>
          <p:nvPr/>
        </p:nvGrpSpPr>
        <p:grpSpPr>
          <a:xfrm>
            <a:off x="2291404" y="2882034"/>
            <a:ext cx="11629666" cy="5347566"/>
            <a:chOff x="5103801" y="2917278"/>
            <a:chExt cx="6048395" cy="1262749"/>
          </a:xfrm>
        </p:grpSpPr>
        <p:sp>
          <p:nvSpPr>
            <p:cNvPr id="824" name="Google Shape;824;p9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getPayments()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this.http.get&lt;Response&gt;(BaseUrls.getUrl(BaseUrls.ORDER_GROUPURL))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data }) =&gt;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this.payments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this.toast.warning("Something went wrong!!", "Failed")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25" name="Google Shape;825;p91"/>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26" name="Google Shape;826;p9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27" name="Google Shape;827;p91"/>
          <p:cNvPicPr preferRelativeResize="0"/>
          <p:nvPr/>
        </p:nvPicPr>
        <p:blipFill rotWithShape="1">
          <a:blip r:embed="rId3">
            <a:alphaModFix/>
          </a:blip>
          <a:srcRect t="6807" b="6798"/>
          <a:stretch/>
        </p:blipFill>
        <p:spPr>
          <a:xfrm>
            <a:off x="3593308" y="1011650"/>
            <a:ext cx="9234361" cy="8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sp>
        <p:nvSpPr>
          <p:cNvPr id="285" name="Google Shape;285;p39" descr="File:Apache Maven logo.svg - Wikimedia Commons"/>
          <p:cNvSpPr/>
          <p:nvPr/>
        </p:nvSpPr>
        <p:spPr>
          <a:xfrm>
            <a:off x="155575" y="-4873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86" name="Google Shape;286;p39" descr="Server Client - Java Servlet JSP HTML CSS JavaScript &amp;amp; jQuery"/>
          <p:cNvSpPr/>
          <p:nvPr/>
        </p:nvSpPr>
        <p:spPr>
          <a:xfrm>
            <a:off x="307975" y="-3349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87" name="Google Shape;287;p39" descr="Server Client - Java Servlet JSP HTML CSS JavaScript &amp;amp; jQuery"/>
          <p:cNvSpPr/>
          <p:nvPr/>
        </p:nvSpPr>
        <p:spPr>
          <a:xfrm>
            <a:off x="460375" y="-1825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88" name="Google Shape;288;p39" descr="Agile Software Vector Logo - Download Free SVG Icon | Worldvectorlogo"/>
          <p:cNvSpPr/>
          <p:nvPr/>
        </p:nvSpPr>
        <p:spPr>
          <a:xfrm>
            <a:off x="10611485" y="38993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pic>
        <p:nvPicPr>
          <p:cNvPr id="289" name="Google Shape;289;p39" descr="JUnit · GitHub"/>
          <p:cNvPicPr preferRelativeResize="0"/>
          <p:nvPr/>
        </p:nvPicPr>
        <p:blipFill rotWithShape="1">
          <a:blip r:embed="rId3">
            <a:alphaModFix/>
          </a:blip>
          <a:srcRect/>
          <a:stretch/>
        </p:blipFill>
        <p:spPr>
          <a:xfrm>
            <a:off x="3194116" y="2617966"/>
            <a:ext cx="1575813" cy="1575813"/>
          </a:xfrm>
          <a:prstGeom prst="rect">
            <a:avLst/>
          </a:prstGeom>
          <a:noFill/>
          <a:ln>
            <a:noFill/>
          </a:ln>
        </p:spPr>
      </p:pic>
      <p:sp>
        <p:nvSpPr>
          <p:cNvPr id="290" name="Google Shape;290;p39"/>
          <p:cNvSpPr txBox="1"/>
          <p:nvPr/>
        </p:nvSpPr>
        <p:spPr>
          <a:xfrm>
            <a:off x="3043804" y="4140739"/>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JUnit</a:t>
            </a:r>
            <a:endParaRPr sz="2200" b="0" i="0" u="none" strike="noStrike" cap="none">
              <a:solidFill>
                <a:srgbClr val="3F3F3F"/>
              </a:solidFill>
              <a:latin typeface="Open Sans"/>
              <a:ea typeface="Open Sans"/>
              <a:cs typeface="Open Sans"/>
              <a:sym typeface="Open Sans"/>
            </a:endParaRPr>
          </a:p>
        </p:txBody>
      </p:sp>
      <p:grpSp>
        <p:nvGrpSpPr>
          <p:cNvPr id="291" name="Google Shape;291;p39"/>
          <p:cNvGrpSpPr/>
          <p:nvPr/>
        </p:nvGrpSpPr>
        <p:grpSpPr>
          <a:xfrm>
            <a:off x="5703212" y="2886121"/>
            <a:ext cx="3915417" cy="1694940"/>
            <a:chOff x="5628564" y="3266628"/>
            <a:chExt cx="3915417" cy="1694940"/>
          </a:xfrm>
        </p:grpSpPr>
        <p:pic>
          <p:nvPicPr>
            <p:cNvPr id="292" name="Google Shape;292;p39"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293" name="Google Shape;293;p39"/>
            <p:cNvSpPr txBox="1"/>
            <p:nvPr/>
          </p:nvSpPr>
          <p:spPr>
            <a:xfrm>
              <a:off x="6882669" y="4483336"/>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a:t>
              </a:r>
              <a:endParaRPr sz="2200" b="0" i="0" u="none" strike="noStrike" cap="none">
                <a:solidFill>
                  <a:srgbClr val="3F3F3F"/>
                </a:solidFill>
                <a:latin typeface="Open Sans"/>
                <a:ea typeface="Open Sans"/>
                <a:cs typeface="Open Sans"/>
                <a:sym typeface="Open Sans"/>
              </a:endParaRPr>
            </a:p>
          </p:txBody>
        </p:sp>
      </p:grpSp>
      <p:sp>
        <p:nvSpPr>
          <p:cNvPr id="294" name="Google Shape;294;p39" descr="Spring Boot: Apprentice Cookbook | ITNEXT"/>
          <p:cNvSpPr/>
          <p:nvPr/>
        </p:nvSpPr>
        <p:spPr>
          <a:xfrm>
            <a:off x="612775" y="-301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295" name="Google Shape;295;p39"/>
          <p:cNvGrpSpPr/>
          <p:nvPr/>
        </p:nvGrpSpPr>
        <p:grpSpPr>
          <a:xfrm>
            <a:off x="10261229" y="2886121"/>
            <a:ext cx="2193027" cy="1780088"/>
            <a:chOff x="9731662" y="3220609"/>
            <a:chExt cx="2193027" cy="1780088"/>
          </a:xfrm>
        </p:grpSpPr>
        <p:pic>
          <p:nvPicPr>
            <p:cNvPr id="296" name="Google Shape;296;p39"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297" name="Google Shape;297;p39"/>
            <p:cNvSpPr txBox="1"/>
            <p:nvPr/>
          </p:nvSpPr>
          <p:spPr>
            <a:xfrm>
              <a:off x="9907881" y="4522465"/>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2200" b="0" i="0" u="none" strike="noStrike" cap="none">
                <a:solidFill>
                  <a:srgbClr val="3F3F3F"/>
                </a:solidFill>
                <a:latin typeface="Open Sans"/>
                <a:ea typeface="Open Sans"/>
                <a:cs typeface="Open Sans"/>
                <a:sym typeface="Open Sans"/>
              </a:endParaRPr>
            </a:p>
          </p:txBody>
        </p:sp>
      </p:grpSp>
      <p:sp>
        <p:nvSpPr>
          <p:cNvPr id="298" name="Google Shape;298;p39" descr="aws-logo - amazon web services ico PNG image with transparent background |  TOPpng"/>
          <p:cNvSpPr/>
          <p:nvPr/>
        </p:nvSpPr>
        <p:spPr>
          <a:xfrm>
            <a:off x="765175" y="1222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299" name="Google Shape;299;p39" descr="Microservices PNG and Microservices Transparent Clipart Free Download. -  CleanPNG / KissPNG"/>
          <p:cNvSpPr/>
          <p:nvPr/>
        </p:nvSpPr>
        <p:spPr>
          <a:xfrm>
            <a:off x="917575" y="2746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00" name="Google Shape;300;p39" descr="Microservices | Request Detail | Icons8"/>
          <p:cNvSpPr/>
          <p:nvPr/>
        </p:nvSpPr>
        <p:spPr>
          <a:xfrm>
            <a:off x="1069975" y="4270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01" name="Google Shape;301;p39"/>
          <p:cNvSpPr txBox="1"/>
          <p:nvPr/>
        </p:nvSpPr>
        <p:spPr>
          <a:xfrm>
            <a:off x="8612563" y="7145948"/>
            <a:ext cx="2334293"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MicroServices</a:t>
            </a:r>
            <a:endParaRPr sz="2200" b="0" i="0" u="none" strike="noStrike" cap="none">
              <a:solidFill>
                <a:srgbClr val="3F3F3F"/>
              </a:solidFill>
              <a:latin typeface="Open Sans"/>
              <a:ea typeface="Open Sans"/>
              <a:cs typeface="Open Sans"/>
              <a:sym typeface="Open Sans"/>
            </a:endParaRPr>
          </a:p>
        </p:txBody>
      </p:sp>
      <p:grpSp>
        <p:nvGrpSpPr>
          <p:cNvPr id="302" name="Google Shape;302;p39"/>
          <p:cNvGrpSpPr/>
          <p:nvPr/>
        </p:nvGrpSpPr>
        <p:grpSpPr>
          <a:xfrm>
            <a:off x="4451652" y="5081009"/>
            <a:ext cx="2928862" cy="2552507"/>
            <a:chOff x="4778224" y="5553570"/>
            <a:chExt cx="2928862" cy="2552507"/>
          </a:xfrm>
        </p:grpSpPr>
        <p:sp>
          <p:nvSpPr>
            <p:cNvPr id="303" name="Google Shape;303;p39"/>
            <p:cNvSpPr txBox="1"/>
            <p:nvPr/>
          </p:nvSpPr>
          <p:spPr>
            <a:xfrm>
              <a:off x="4949596" y="7618508"/>
              <a:ext cx="2334293"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Webservices</a:t>
              </a:r>
              <a:endParaRPr sz="2200" b="0" i="0" u="none" strike="noStrike" cap="none">
                <a:solidFill>
                  <a:srgbClr val="3F3F3F"/>
                </a:solidFill>
                <a:latin typeface="Open Sans"/>
                <a:ea typeface="Open Sans"/>
                <a:cs typeface="Open Sans"/>
                <a:sym typeface="Open Sans"/>
              </a:endParaRPr>
            </a:p>
          </p:txBody>
        </p:sp>
        <p:pic>
          <p:nvPicPr>
            <p:cNvPr id="304" name="Google Shape;304;p39"/>
            <p:cNvPicPr preferRelativeResize="0"/>
            <p:nvPr/>
          </p:nvPicPr>
          <p:blipFill rotWithShape="1">
            <a:blip r:embed="rId6">
              <a:alphaModFix/>
            </a:blip>
            <a:srcRect l="21110" t="18547" r="19716" b="20753"/>
            <a:stretch/>
          </p:blipFill>
          <p:spPr>
            <a:xfrm>
              <a:off x="4778224" y="5553570"/>
              <a:ext cx="2928862" cy="1688063"/>
            </a:xfrm>
            <a:prstGeom prst="rect">
              <a:avLst/>
            </a:prstGeom>
            <a:noFill/>
            <a:ln>
              <a:noFill/>
            </a:ln>
          </p:spPr>
        </p:pic>
      </p:grpSp>
      <p:pic>
        <p:nvPicPr>
          <p:cNvPr id="305" name="Google Shape;305;p39" descr="Introduction to Micro-Services. Introduction | by Roshan Alwis | Tech  Vision | Medium"/>
          <p:cNvPicPr preferRelativeResize="0"/>
          <p:nvPr/>
        </p:nvPicPr>
        <p:blipFill rotWithShape="1">
          <a:blip r:embed="rId7">
            <a:alphaModFix/>
          </a:blip>
          <a:srcRect/>
          <a:stretch/>
        </p:blipFill>
        <p:spPr>
          <a:xfrm>
            <a:off x="8293389" y="4851840"/>
            <a:ext cx="3058809" cy="2294107"/>
          </a:xfrm>
          <a:prstGeom prst="rect">
            <a:avLst/>
          </a:prstGeom>
          <a:noFill/>
          <a:ln>
            <a:noFill/>
          </a:ln>
        </p:spPr>
      </p:pic>
      <p:pic>
        <p:nvPicPr>
          <p:cNvPr id="306" name="Google Shape;306;p39"/>
          <p:cNvPicPr preferRelativeResize="0"/>
          <p:nvPr/>
        </p:nvPicPr>
        <p:blipFill rotWithShape="1">
          <a:blip r:embed="rId8">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2"/>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PaymentsComponent: Listing Payments on UI</a:t>
            </a:r>
            <a:endParaRPr>
              <a:solidFill>
                <a:srgbClr val="3F3F3F"/>
              </a:solidFill>
            </a:endParaRPr>
          </a:p>
        </p:txBody>
      </p:sp>
      <p:sp>
        <p:nvSpPr>
          <p:cNvPr id="834" name="Google Shape;834;p92"/>
          <p:cNvSpPr/>
          <p:nvPr/>
        </p:nvSpPr>
        <p:spPr>
          <a:xfrm>
            <a:off x="2190945" y="1494368"/>
            <a:ext cx="11829081" cy="862849"/>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payments on the UI using getProducts method, which internally makes Java backend HTTP Request.</a:t>
            </a:r>
            <a:endParaRPr sz="2200" b="0" i="0" u="none" strike="noStrike" cap="none">
              <a:solidFill>
                <a:schemeClr val="lt1"/>
              </a:solidFill>
              <a:latin typeface="Open Sans"/>
              <a:ea typeface="Open Sans"/>
              <a:cs typeface="Open Sans"/>
              <a:sym typeface="Open Sans"/>
            </a:endParaRPr>
          </a:p>
        </p:txBody>
      </p:sp>
      <p:pic>
        <p:nvPicPr>
          <p:cNvPr id="835" name="Google Shape;835;p92"/>
          <p:cNvPicPr preferRelativeResize="0"/>
          <p:nvPr/>
        </p:nvPicPr>
        <p:blipFill rotWithShape="1">
          <a:blip r:embed="rId3">
            <a:alphaModFix/>
          </a:blip>
          <a:srcRect l="-135" r="135" b="3759"/>
          <a:stretch/>
        </p:blipFill>
        <p:spPr>
          <a:xfrm>
            <a:off x="1806175" y="2556511"/>
            <a:ext cx="12562764" cy="5673089"/>
          </a:xfrm>
          <a:prstGeom prst="rect">
            <a:avLst/>
          </a:prstGeom>
          <a:noFill/>
          <a:ln w="12700" cap="flat" cmpd="sng">
            <a:solidFill>
              <a:srgbClr val="3F3F3F"/>
            </a:solidFill>
            <a:prstDash val="solid"/>
            <a:round/>
            <a:headEnd type="none" w="sm" len="sm"/>
            <a:tailEnd type="none" w="sm" len="sm"/>
          </a:ln>
        </p:spPr>
      </p:pic>
      <p:sp>
        <p:nvSpPr>
          <p:cNvPr id="836" name="Google Shape;836;p92"/>
          <p:cNvSpPr/>
          <p:nvPr/>
        </p:nvSpPr>
        <p:spPr>
          <a:xfrm>
            <a:off x="1887061" y="4084142"/>
            <a:ext cx="12383592" cy="621164"/>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837" name="Google Shape;837;p92"/>
          <p:cNvPicPr preferRelativeResize="0"/>
          <p:nvPr/>
        </p:nvPicPr>
        <p:blipFill rotWithShape="1">
          <a:blip r:embed="rId4">
            <a:alphaModFix/>
          </a:blip>
          <a:srcRect t="6807" b="6798"/>
          <a:stretch/>
        </p:blipFill>
        <p:spPr>
          <a:xfrm>
            <a:off x="2405938" y="1011650"/>
            <a:ext cx="11609101" cy="82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3"/>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PaymentsComponent: Listing Payments on UI</a:t>
            </a:r>
            <a:endParaRPr>
              <a:solidFill>
                <a:srgbClr val="3F3F3F"/>
              </a:solidFill>
            </a:endParaRPr>
          </a:p>
        </p:txBody>
      </p:sp>
      <p:sp>
        <p:nvSpPr>
          <p:cNvPr id="844" name="Google Shape;844;p93"/>
          <p:cNvSpPr/>
          <p:nvPr/>
        </p:nvSpPr>
        <p:spPr>
          <a:xfrm>
            <a:off x="4202349" y="1562963"/>
            <a:ext cx="7255768" cy="63717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the HTML template for the component:</a:t>
            </a:r>
            <a:endParaRPr sz="1400" b="0" i="0" u="none" strike="noStrike" cap="none">
              <a:solidFill>
                <a:srgbClr val="000000"/>
              </a:solidFill>
              <a:latin typeface="Arial"/>
              <a:ea typeface="Arial"/>
              <a:cs typeface="Arial"/>
              <a:sym typeface="Arial"/>
            </a:endParaRPr>
          </a:p>
        </p:txBody>
      </p:sp>
      <p:grpSp>
        <p:nvGrpSpPr>
          <p:cNvPr id="845" name="Google Shape;845;p93"/>
          <p:cNvGrpSpPr/>
          <p:nvPr/>
        </p:nvGrpSpPr>
        <p:grpSpPr>
          <a:xfrm>
            <a:off x="1799751" y="2475257"/>
            <a:ext cx="12612973" cy="5730903"/>
            <a:chOff x="5103801" y="2917278"/>
            <a:chExt cx="6048395" cy="1262749"/>
          </a:xfrm>
        </p:grpSpPr>
        <p:sp>
          <p:nvSpPr>
            <p:cNvPr id="846" name="Google Shape;846;p9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&lt;tbody&gt;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payment of payments; index as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class="d-flex flex-column"&gt;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class="h6 m-0"&gt;{{ payment.name }}&lt;/span&gt;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class="text-sm text-muted"&gt;{{ payment.contact }}&lt;/span&gt;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payment.orderId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payment.orderDate | date: 'dd-MM-yyyy hh:mm:ss a'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 class="fw-bold"&gt;{{ payment.totalAmount | currency:'INR':'symbol'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&lt;/tbody&gt;</a:t>
              </a:r>
              <a:endParaRPr sz="1200" b="1" i="0" u="none" strike="noStrike" cap="none">
                <a:solidFill>
                  <a:schemeClr val="lt1"/>
                </a:solidFill>
                <a:highlight>
                  <a:srgbClr val="0D1117"/>
                </a:highlight>
                <a:latin typeface="Courier New"/>
                <a:ea typeface="Courier New"/>
                <a:cs typeface="Courier New"/>
                <a:sym typeface="Courier New"/>
              </a:endParaRPr>
            </a:p>
          </p:txBody>
        </p:sp>
        <p:sp>
          <p:nvSpPr>
            <p:cNvPr id="847" name="Google Shape;847;p93"/>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48" name="Google Shape;848;p9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49" name="Google Shape;849;p93"/>
          <p:cNvPicPr preferRelativeResize="0"/>
          <p:nvPr/>
        </p:nvPicPr>
        <p:blipFill rotWithShape="1">
          <a:blip r:embed="rId3">
            <a:alphaModFix/>
          </a:blip>
          <a:srcRect t="6807" b="6798"/>
          <a:stretch/>
        </p:blipFill>
        <p:spPr>
          <a:xfrm>
            <a:off x="2405938" y="1011650"/>
            <a:ext cx="11609101" cy="82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94"/>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DB Service: getShipments</a:t>
            </a:r>
            <a:endParaRPr>
              <a:solidFill>
                <a:srgbClr val="3F3F3F"/>
              </a:solidFill>
            </a:endParaRPr>
          </a:p>
        </p:txBody>
      </p:sp>
      <p:sp>
        <p:nvSpPr>
          <p:cNvPr id="856" name="Google Shape;856;p94"/>
          <p:cNvSpPr/>
          <p:nvPr/>
        </p:nvSpPr>
        <p:spPr>
          <a:xfrm>
            <a:off x="2166093" y="1597026"/>
            <a:ext cx="11878785" cy="898612"/>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DB Service getShipments method performs HTTP Client Request to shipments Service Endpoint in the Java Backend to fetch all shipments.</a:t>
            </a:r>
            <a:endParaRPr sz="2200" b="0" i="0" u="none" strike="noStrike" cap="none">
              <a:solidFill>
                <a:schemeClr val="lt1"/>
              </a:solidFill>
              <a:latin typeface="Open Sans"/>
              <a:ea typeface="Open Sans"/>
              <a:cs typeface="Open Sans"/>
              <a:sym typeface="Open Sans"/>
            </a:endParaRPr>
          </a:p>
        </p:txBody>
      </p:sp>
      <p:grpSp>
        <p:nvGrpSpPr>
          <p:cNvPr id="857" name="Google Shape;857;p94"/>
          <p:cNvGrpSpPr/>
          <p:nvPr/>
        </p:nvGrpSpPr>
        <p:grpSpPr>
          <a:xfrm>
            <a:off x="3798822" y="3187852"/>
            <a:ext cx="8614831" cy="4305713"/>
            <a:chOff x="5103801" y="2917278"/>
            <a:chExt cx="6048395" cy="1262749"/>
          </a:xfrm>
        </p:grpSpPr>
        <p:sp>
          <p:nvSpPr>
            <p:cNvPr id="858" name="Google Shape;858;p9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export</a:t>
              </a:r>
              <a:r>
                <a:rPr lang="en-US" sz="2000" b="1" i="0" u="none" strike="noStrike" cap="none">
                  <a:solidFill>
                    <a:schemeClr val="lt1"/>
                  </a:solidFill>
                  <a:latin typeface="Courier New"/>
                  <a:ea typeface="Courier New"/>
                  <a:cs typeface="Courier New"/>
                  <a:sym typeface="Courier New"/>
                </a:rPr>
                <a:t> class DbService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59" name="Google Shape;859;p94"/>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60" name="Google Shape;860;p9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61" name="Google Shape;861;p94"/>
          <p:cNvPicPr preferRelativeResize="0"/>
          <p:nvPr/>
        </p:nvPicPr>
        <p:blipFill rotWithShape="1">
          <a:blip r:embed="rId3">
            <a:alphaModFix/>
          </a:blip>
          <a:srcRect t="6807" b="6798"/>
          <a:stretch/>
        </p:blipFill>
        <p:spPr>
          <a:xfrm>
            <a:off x="4885643" y="1011650"/>
            <a:ext cx="6649690" cy="82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5"/>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DB Service: getShipments</a:t>
            </a:r>
            <a:endParaRPr>
              <a:solidFill>
                <a:srgbClr val="3F3F3F"/>
              </a:solidFill>
            </a:endParaRPr>
          </a:p>
        </p:txBody>
      </p:sp>
      <p:grpSp>
        <p:nvGrpSpPr>
          <p:cNvPr id="868" name="Google Shape;868;p95"/>
          <p:cNvGrpSpPr/>
          <p:nvPr/>
        </p:nvGrpSpPr>
        <p:grpSpPr>
          <a:xfrm>
            <a:off x="1959503" y="1878995"/>
            <a:ext cx="12293468" cy="6303993"/>
            <a:chOff x="5103801" y="2917278"/>
            <a:chExt cx="6048395" cy="1262749"/>
          </a:xfrm>
        </p:grpSpPr>
        <p:sp>
          <p:nvSpPr>
            <p:cNvPr id="869" name="Google Shape;869;p9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getShipments(shipmentStatus: number = 0)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this.httpClient.get&lt;Response&gt;(`${BaseUrls.getUrl(BaseUrls.SHIPMENT_GROUPURL)}/${shipmentStatus}`)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data })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this.shipments.next(data);</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this.shipmentRetreivedBool = true;</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70" name="Google Shape;870;p95"/>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71" name="Google Shape;871;p9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72" name="Google Shape;872;p95"/>
          <p:cNvPicPr preferRelativeResize="0"/>
          <p:nvPr/>
        </p:nvPicPr>
        <p:blipFill rotWithShape="1">
          <a:blip r:embed="rId3">
            <a:alphaModFix/>
          </a:blip>
          <a:srcRect t="6807" b="6798"/>
          <a:stretch/>
        </p:blipFill>
        <p:spPr>
          <a:xfrm>
            <a:off x="4885643" y="1011650"/>
            <a:ext cx="6649690" cy="82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6"/>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ShipmentsComponent: getShipments Using DBService</a:t>
            </a:r>
            <a:endParaRPr>
              <a:solidFill>
                <a:srgbClr val="3F3F3F"/>
              </a:solidFill>
            </a:endParaRPr>
          </a:p>
        </p:txBody>
      </p:sp>
      <p:sp>
        <p:nvSpPr>
          <p:cNvPr id="879" name="Google Shape;879;p96"/>
          <p:cNvSpPr/>
          <p:nvPr/>
        </p:nvSpPr>
        <p:spPr>
          <a:xfrm>
            <a:off x="2116075" y="1456229"/>
            <a:ext cx="11978820" cy="76215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Shipments Component shall use the DB Service getShipments method to display all the users on the admin dashboard.</a:t>
            </a:r>
            <a:endParaRPr sz="2200" b="0" i="0" u="none" strike="noStrike" cap="none">
              <a:solidFill>
                <a:schemeClr val="lt1"/>
              </a:solidFill>
              <a:latin typeface="Open Sans"/>
              <a:ea typeface="Open Sans"/>
              <a:cs typeface="Open Sans"/>
              <a:sym typeface="Open Sans"/>
            </a:endParaRPr>
          </a:p>
        </p:txBody>
      </p:sp>
      <p:grpSp>
        <p:nvGrpSpPr>
          <p:cNvPr id="880" name="Google Shape;880;p96"/>
          <p:cNvGrpSpPr/>
          <p:nvPr/>
        </p:nvGrpSpPr>
        <p:grpSpPr>
          <a:xfrm>
            <a:off x="2091083" y="2411352"/>
            <a:ext cx="12000812" cy="5998033"/>
            <a:chOff x="5103801" y="2917278"/>
            <a:chExt cx="6048395" cy="1262749"/>
          </a:xfrm>
        </p:grpSpPr>
        <p:sp>
          <p:nvSpPr>
            <p:cNvPr id="881" name="Google Shape;881;p9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ShipmentsComponent implements OnInit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loader: boolean = 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shipmentForm: FormGroup | any;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shipments: Shipments[]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shipmentStatusIdx: number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shipmentStatus: { name: string; value: number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name: 'Ready For Shipment', value: 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name: 'In-Transit', value: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fb: FormBuilder,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db: DbService,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 HttpClient,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modalService: NgbModal,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sz="2000" b="1" i="0" u="none" strike="noStrike" cap="none">
                <a:solidFill>
                  <a:schemeClr val="lt1"/>
                </a:solidFill>
                <a:latin typeface="Courier New"/>
                <a:ea typeface="Courier New"/>
                <a:cs typeface="Courier New"/>
                <a:sym typeface="Courier New"/>
              </a:endParaRPr>
            </a:p>
          </p:txBody>
        </p:sp>
        <p:sp>
          <p:nvSpPr>
            <p:cNvPr id="882" name="Google Shape;882;p96"/>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83" name="Google Shape;883;p9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84" name="Google Shape;884;p96"/>
          <p:cNvPicPr preferRelativeResize="0"/>
          <p:nvPr/>
        </p:nvPicPr>
        <p:blipFill rotWithShape="1">
          <a:blip r:embed="rId3">
            <a:alphaModFix/>
          </a:blip>
          <a:srcRect t="6807" b="6798"/>
          <a:stretch/>
        </p:blipFill>
        <p:spPr>
          <a:xfrm>
            <a:off x="1471585" y="1011650"/>
            <a:ext cx="13477806" cy="82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7"/>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ShipmentsComponent: getShipments Using DBService</a:t>
            </a:r>
            <a:endParaRPr>
              <a:solidFill>
                <a:srgbClr val="3F3F3F"/>
              </a:solidFill>
            </a:endParaRPr>
          </a:p>
        </p:txBody>
      </p:sp>
      <p:sp>
        <p:nvSpPr>
          <p:cNvPr id="891" name="Google Shape;891;p97"/>
          <p:cNvSpPr/>
          <p:nvPr/>
        </p:nvSpPr>
        <p:spPr>
          <a:xfrm>
            <a:off x="2116075" y="1606169"/>
            <a:ext cx="11978820" cy="76215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will have other methods internally to perform other operations and update the state of shipment for an order.</a:t>
            </a:r>
            <a:endParaRPr sz="1400" b="0" i="0" u="none" strike="noStrike" cap="none">
              <a:solidFill>
                <a:srgbClr val="000000"/>
              </a:solidFill>
              <a:latin typeface="Arial"/>
              <a:ea typeface="Arial"/>
              <a:cs typeface="Arial"/>
              <a:sym typeface="Arial"/>
            </a:endParaRPr>
          </a:p>
        </p:txBody>
      </p:sp>
      <p:grpSp>
        <p:nvGrpSpPr>
          <p:cNvPr id="892" name="Google Shape;892;p97"/>
          <p:cNvGrpSpPr/>
          <p:nvPr/>
        </p:nvGrpSpPr>
        <p:grpSpPr>
          <a:xfrm>
            <a:off x="3132476" y="2838212"/>
            <a:ext cx="9918026" cy="4957052"/>
            <a:chOff x="5103801" y="2917278"/>
            <a:chExt cx="6048395" cy="1262749"/>
          </a:xfrm>
        </p:grpSpPr>
        <p:sp>
          <p:nvSpPr>
            <p:cNvPr id="893" name="Google Shape;893;p9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ngOnInit(): void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this.db.getShipments();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this.db.shipments.subscribe((list) =&gt;{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if(list.length !== 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this.shipments =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94" name="Google Shape;894;p97"/>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895" name="Google Shape;895;p9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896" name="Google Shape;896;p97"/>
          <p:cNvPicPr preferRelativeResize="0"/>
          <p:nvPr/>
        </p:nvPicPr>
        <p:blipFill rotWithShape="1">
          <a:blip r:embed="rId3">
            <a:alphaModFix/>
          </a:blip>
          <a:srcRect t="6807" b="6798"/>
          <a:stretch/>
        </p:blipFill>
        <p:spPr>
          <a:xfrm>
            <a:off x="1471585" y="1011650"/>
            <a:ext cx="13477806" cy="82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pic>
        <p:nvPicPr>
          <p:cNvPr id="902" name="Google Shape;902;p98"/>
          <p:cNvPicPr preferRelativeResize="0"/>
          <p:nvPr/>
        </p:nvPicPr>
        <p:blipFill rotWithShape="1">
          <a:blip r:embed="rId3">
            <a:alphaModFix/>
          </a:blip>
          <a:srcRect/>
          <a:stretch/>
        </p:blipFill>
        <p:spPr>
          <a:xfrm>
            <a:off x="1872273" y="2595662"/>
            <a:ext cx="12452341" cy="5358923"/>
          </a:xfrm>
          <a:prstGeom prst="rect">
            <a:avLst/>
          </a:prstGeom>
          <a:noFill/>
          <a:ln w="12700" cap="flat" cmpd="sng">
            <a:solidFill>
              <a:srgbClr val="3F3F3F"/>
            </a:solidFill>
            <a:prstDash val="solid"/>
            <a:round/>
            <a:headEnd type="none" w="sm" len="sm"/>
            <a:tailEnd type="none" w="sm" len="sm"/>
          </a:ln>
        </p:spPr>
      </p:pic>
      <p:sp>
        <p:nvSpPr>
          <p:cNvPr id="903" name="Google Shape;903;p98"/>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ShipmentsComponent: Listing Shipments on UI</a:t>
            </a:r>
            <a:endParaRPr>
              <a:solidFill>
                <a:srgbClr val="3F3F3F"/>
              </a:solidFill>
            </a:endParaRPr>
          </a:p>
        </p:txBody>
      </p:sp>
      <p:sp>
        <p:nvSpPr>
          <p:cNvPr id="904" name="Google Shape;904;p98"/>
          <p:cNvSpPr/>
          <p:nvPr/>
        </p:nvSpPr>
        <p:spPr>
          <a:xfrm>
            <a:off x="2190945" y="1494368"/>
            <a:ext cx="11829081" cy="862849"/>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Component displays the list of users on the UI using the DB Service getUsers method, which internally makes Java backend HTTP Request.</a:t>
            </a:r>
            <a:endParaRPr sz="2200" b="0" i="0" u="none" strike="noStrike" cap="none">
              <a:solidFill>
                <a:schemeClr val="lt1"/>
              </a:solidFill>
              <a:latin typeface="Open Sans"/>
              <a:ea typeface="Open Sans"/>
              <a:cs typeface="Open Sans"/>
              <a:sym typeface="Open Sans"/>
            </a:endParaRPr>
          </a:p>
        </p:txBody>
      </p:sp>
      <p:sp>
        <p:nvSpPr>
          <p:cNvPr id="905" name="Google Shape;905;p98"/>
          <p:cNvSpPr/>
          <p:nvPr/>
        </p:nvSpPr>
        <p:spPr>
          <a:xfrm>
            <a:off x="1887061" y="4216874"/>
            <a:ext cx="12383592" cy="621164"/>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906" name="Google Shape;906;p98"/>
          <p:cNvPicPr preferRelativeResize="0"/>
          <p:nvPr/>
        </p:nvPicPr>
        <p:blipFill rotWithShape="1">
          <a:blip r:embed="rId4">
            <a:alphaModFix/>
          </a:blip>
          <a:srcRect t="6807" b="6798"/>
          <a:stretch/>
        </p:blipFill>
        <p:spPr>
          <a:xfrm>
            <a:off x="1987224" y="1011650"/>
            <a:ext cx="12446528" cy="82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9"/>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ShipmentsComponent: Listing Shipments on UI</a:t>
            </a:r>
            <a:endParaRPr>
              <a:solidFill>
                <a:srgbClr val="3F3F3F"/>
              </a:solidFill>
            </a:endParaRPr>
          </a:p>
        </p:txBody>
      </p:sp>
      <p:sp>
        <p:nvSpPr>
          <p:cNvPr id="913" name="Google Shape;913;p99"/>
          <p:cNvSpPr/>
          <p:nvPr/>
        </p:nvSpPr>
        <p:spPr>
          <a:xfrm>
            <a:off x="4752853" y="1562963"/>
            <a:ext cx="7095436" cy="637171"/>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snippet of the HTML template for the component:</a:t>
            </a:r>
            <a:endParaRPr sz="1400" b="0" i="0" u="none" strike="noStrike" cap="none">
              <a:solidFill>
                <a:srgbClr val="000000"/>
              </a:solidFill>
              <a:latin typeface="Arial"/>
              <a:ea typeface="Arial"/>
              <a:cs typeface="Arial"/>
              <a:sym typeface="Arial"/>
            </a:endParaRPr>
          </a:p>
        </p:txBody>
      </p:sp>
      <p:grpSp>
        <p:nvGrpSpPr>
          <p:cNvPr id="914" name="Google Shape;914;p99"/>
          <p:cNvGrpSpPr/>
          <p:nvPr/>
        </p:nvGrpSpPr>
        <p:grpSpPr>
          <a:xfrm>
            <a:off x="1799751" y="2475257"/>
            <a:ext cx="12612973" cy="5730903"/>
            <a:chOff x="5103801" y="2917278"/>
            <a:chExt cx="6048395" cy="1262749"/>
          </a:xfrm>
        </p:grpSpPr>
        <p:sp>
          <p:nvSpPr>
            <p:cNvPr id="915" name="Google Shape;915;p9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&lt;tbody&gt;</a:t>
              </a:r>
              <a:endParaRPr sz="2000" b="1" i="0" u="none" strike="noStrike" cap="none">
                <a:solidFill>
                  <a:schemeClr val="lt1"/>
                </a:solidFill>
                <a:highlight>
                  <a:srgbClr val="0D1117"/>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 *ngFor="let shipment of shipments; index as idx"&gt;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idx + 1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shipment?.shipmentId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shipment.orderId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 shipment.shipmentCompany === "null" ? "Not Provided" : shipment.shipmentCompany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btn-dark btn-sm me-1" [disabled]="shipment.shipmentStatus" (click)="openUpdateModal(shipmentModal, shipment)"&gt;Update Shipment&lt;/button&gt;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type="button" class="btn btn-danger btn-sm" (click)="deleteShipment(shipment.shipmentId, idx)"&gt;Delete&lt;/button&gt;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&lt;/td&gt;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&lt;/tbody&gt;</a:t>
              </a:r>
              <a:endParaRPr sz="1400" b="0" i="0" u="none" strike="noStrike" cap="none">
                <a:solidFill>
                  <a:srgbClr val="000000"/>
                </a:solidFill>
                <a:latin typeface="Arial"/>
                <a:ea typeface="Arial"/>
                <a:cs typeface="Arial"/>
                <a:sym typeface="Arial"/>
              </a:endParaRPr>
            </a:p>
          </p:txBody>
        </p:sp>
        <p:sp>
          <p:nvSpPr>
            <p:cNvPr id="916" name="Google Shape;916;p99"/>
            <p:cNvSpPr/>
            <p:nvPr/>
          </p:nvSpPr>
          <p:spPr>
            <a:xfrm>
              <a:off x="5103801" y="2917278"/>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sp>
          <p:nvSpPr>
            <p:cNvPr id="917" name="Google Shape;917;p9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000" b="0" i="0" u="none" strike="noStrike" cap="none">
                <a:solidFill>
                  <a:srgbClr val="000000"/>
                </a:solidFill>
                <a:latin typeface="Courier New"/>
                <a:ea typeface="Courier New"/>
                <a:cs typeface="Courier New"/>
                <a:sym typeface="Courier New"/>
              </a:endParaRPr>
            </a:p>
          </p:txBody>
        </p:sp>
      </p:grpSp>
      <p:pic>
        <p:nvPicPr>
          <p:cNvPr id="918" name="Google Shape;918;p99"/>
          <p:cNvPicPr preferRelativeResize="0"/>
          <p:nvPr/>
        </p:nvPicPr>
        <p:blipFill rotWithShape="1">
          <a:blip r:embed="rId3">
            <a:alphaModFix/>
          </a:blip>
          <a:srcRect t="6807" b="6798"/>
          <a:stretch/>
        </p:blipFill>
        <p:spPr>
          <a:xfrm>
            <a:off x="2230054" y="1011650"/>
            <a:ext cx="11960868" cy="82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0"/>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Run the Project as Spring Boot App</a:t>
            </a:r>
            <a:endParaRPr>
              <a:solidFill>
                <a:srgbClr val="3F3F3F"/>
              </a:solidFill>
            </a:endParaRPr>
          </a:p>
        </p:txBody>
      </p:sp>
      <p:sp>
        <p:nvSpPr>
          <p:cNvPr id="925" name="Google Shape;925;p100"/>
          <p:cNvSpPr/>
          <p:nvPr/>
        </p:nvSpPr>
        <p:spPr>
          <a:xfrm>
            <a:off x="2131798" y="1572330"/>
            <a:ext cx="11947374" cy="677429"/>
          </a:xfrm>
          <a:prstGeom prst="roundRect">
            <a:avLst>
              <a:gd name="adj" fmla="val 16667"/>
            </a:avLst>
          </a:prstGeom>
          <a:solidFill>
            <a:srgbClr val="093A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 order to make Angular App interact with Java Backend Services, the project needs to run.</a:t>
            </a:r>
            <a:endParaRPr sz="2200" b="0" i="0" u="none" strike="noStrike" cap="none">
              <a:solidFill>
                <a:schemeClr val="lt1"/>
              </a:solidFill>
              <a:latin typeface="Open Sans"/>
              <a:ea typeface="Open Sans"/>
              <a:cs typeface="Open Sans"/>
              <a:sym typeface="Open Sans"/>
            </a:endParaRPr>
          </a:p>
        </p:txBody>
      </p:sp>
      <p:pic>
        <p:nvPicPr>
          <p:cNvPr id="926" name="Google Shape;926;p100"/>
          <p:cNvPicPr preferRelativeResize="0"/>
          <p:nvPr/>
        </p:nvPicPr>
        <p:blipFill rotWithShape="1">
          <a:blip r:embed="rId3">
            <a:alphaModFix/>
          </a:blip>
          <a:srcRect/>
          <a:stretch/>
        </p:blipFill>
        <p:spPr>
          <a:xfrm>
            <a:off x="2253077" y="2639405"/>
            <a:ext cx="11712932" cy="5604496"/>
          </a:xfrm>
          <a:prstGeom prst="rect">
            <a:avLst/>
          </a:prstGeom>
          <a:noFill/>
          <a:ln>
            <a:noFill/>
          </a:ln>
        </p:spPr>
      </p:pic>
      <p:sp>
        <p:nvSpPr>
          <p:cNvPr id="927" name="Google Shape;927;p100"/>
          <p:cNvSpPr/>
          <p:nvPr/>
        </p:nvSpPr>
        <p:spPr>
          <a:xfrm>
            <a:off x="2221207" y="3238676"/>
            <a:ext cx="3220223" cy="17239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928" name="Google Shape;928;p100"/>
          <p:cNvSpPr/>
          <p:nvPr/>
        </p:nvSpPr>
        <p:spPr>
          <a:xfrm>
            <a:off x="6858110" y="3041030"/>
            <a:ext cx="2602896" cy="532235"/>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right-click</a:t>
            </a:r>
            <a:endParaRPr sz="1800" b="0" i="0" u="none" strike="noStrike" cap="none">
              <a:solidFill>
                <a:schemeClr val="lt1"/>
              </a:solidFill>
              <a:latin typeface="Open Sans"/>
              <a:ea typeface="Open Sans"/>
              <a:cs typeface="Open Sans"/>
              <a:sym typeface="Open Sans"/>
            </a:endParaRPr>
          </a:p>
        </p:txBody>
      </p:sp>
      <p:cxnSp>
        <p:nvCxnSpPr>
          <p:cNvPr id="929" name="Google Shape;929;p100"/>
          <p:cNvCxnSpPr/>
          <p:nvPr/>
        </p:nvCxnSpPr>
        <p:spPr>
          <a:xfrm>
            <a:off x="5438972" y="3318388"/>
            <a:ext cx="1392713" cy="0"/>
          </a:xfrm>
          <a:prstGeom prst="straightConnector1">
            <a:avLst/>
          </a:prstGeom>
          <a:noFill/>
          <a:ln w="19050" cap="flat" cmpd="sng">
            <a:solidFill>
              <a:srgbClr val="FF0000"/>
            </a:solidFill>
            <a:prstDash val="solid"/>
            <a:round/>
            <a:headEnd type="none" w="sm" len="sm"/>
            <a:tailEnd type="triangle" w="med" len="med"/>
          </a:ln>
        </p:spPr>
      </p:cxnSp>
      <p:sp>
        <p:nvSpPr>
          <p:cNvPr id="930" name="Google Shape;930;p100"/>
          <p:cNvSpPr/>
          <p:nvPr/>
        </p:nvSpPr>
        <p:spPr>
          <a:xfrm>
            <a:off x="3106110" y="6247347"/>
            <a:ext cx="3220223" cy="17239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931" name="Google Shape;931;p100"/>
          <p:cNvSpPr/>
          <p:nvPr/>
        </p:nvSpPr>
        <p:spPr>
          <a:xfrm>
            <a:off x="9306342" y="6060941"/>
            <a:ext cx="2602896" cy="532235"/>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right-click</a:t>
            </a:r>
            <a:endParaRPr sz="1800" b="0" i="0" u="none" strike="noStrike" cap="none">
              <a:solidFill>
                <a:schemeClr val="lt1"/>
              </a:solidFill>
              <a:latin typeface="Open Sans"/>
              <a:ea typeface="Open Sans"/>
              <a:cs typeface="Open Sans"/>
              <a:sym typeface="Open Sans"/>
            </a:endParaRPr>
          </a:p>
        </p:txBody>
      </p:sp>
      <p:cxnSp>
        <p:nvCxnSpPr>
          <p:cNvPr id="932" name="Google Shape;932;p100"/>
          <p:cNvCxnSpPr/>
          <p:nvPr/>
        </p:nvCxnSpPr>
        <p:spPr>
          <a:xfrm>
            <a:off x="6309187" y="6327059"/>
            <a:ext cx="2985403" cy="0"/>
          </a:xfrm>
          <a:prstGeom prst="straightConnector1">
            <a:avLst/>
          </a:prstGeom>
          <a:noFill/>
          <a:ln w="19050" cap="flat" cmpd="sng">
            <a:solidFill>
              <a:srgbClr val="FF0000"/>
            </a:solidFill>
            <a:prstDash val="solid"/>
            <a:round/>
            <a:headEnd type="none" w="sm" len="sm"/>
            <a:tailEnd type="triangle" w="med" len="med"/>
          </a:ln>
        </p:spPr>
      </p:cxnSp>
      <p:sp>
        <p:nvSpPr>
          <p:cNvPr id="933" name="Google Shape;933;p100"/>
          <p:cNvSpPr/>
          <p:nvPr/>
        </p:nvSpPr>
        <p:spPr>
          <a:xfrm>
            <a:off x="6167680" y="7512208"/>
            <a:ext cx="3033596" cy="17939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934" name="Google Shape;934;p100"/>
          <p:cNvSpPr/>
          <p:nvPr/>
        </p:nvSpPr>
        <p:spPr>
          <a:xfrm>
            <a:off x="10623221" y="6766724"/>
            <a:ext cx="3810902" cy="1254986"/>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Run as Spring Boot App.</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or</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Simply click the run icon and select run as spring boot app</a:t>
            </a:r>
            <a:endParaRPr sz="1800" b="0" i="0" u="none" strike="noStrike" cap="none">
              <a:solidFill>
                <a:schemeClr val="lt1"/>
              </a:solidFill>
              <a:latin typeface="Open Sans"/>
              <a:ea typeface="Open Sans"/>
              <a:cs typeface="Open Sans"/>
              <a:sym typeface="Open Sans"/>
            </a:endParaRPr>
          </a:p>
        </p:txBody>
      </p:sp>
      <p:cxnSp>
        <p:nvCxnSpPr>
          <p:cNvPr id="935" name="Google Shape;935;p100"/>
          <p:cNvCxnSpPr/>
          <p:nvPr/>
        </p:nvCxnSpPr>
        <p:spPr>
          <a:xfrm>
            <a:off x="9218148" y="7597188"/>
            <a:ext cx="1392713" cy="0"/>
          </a:xfrm>
          <a:prstGeom prst="straightConnector1">
            <a:avLst/>
          </a:prstGeom>
          <a:noFill/>
          <a:ln w="19050" cap="flat" cmpd="sng">
            <a:solidFill>
              <a:srgbClr val="FF0000"/>
            </a:solidFill>
            <a:prstDash val="solid"/>
            <a:round/>
            <a:headEnd type="none" w="sm" len="sm"/>
            <a:tailEnd type="triangle" w="med" len="med"/>
          </a:ln>
        </p:spPr>
      </p:cxnSp>
      <p:pic>
        <p:nvPicPr>
          <p:cNvPr id="936" name="Google Shape;936;p100"/>
          <p:cNvPicPr preferRelativeResize="0"/>
          <p:nvPr/>
        </p:nvPicPr>
        <p:blipFill rotWithShape="1">
          <a:blip r:embed="rId4">
            <a:alphaModFix/>
          </a:blip>
          <a:srcRect t="6807" b="6798"/>
          <a:stretch/>
        </p:blipFill>
        <p:spPr>
          <a:xfrm>
            <a:off x="3684284" y="1011650"/>
            <a:ext cx="9052408" cy="82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01"/>
          <p:cNvSpPr/>
          <p:nvPr/>
        </p:nvSpPr>
        <p:spPr>
          <a:xfrm>
            <a:off x="1889243" y="1532039"/>
            <a:ext cx="12432484" cy="1023475"/>
          </a:xfrm>
          <a:prstGeom prst="roundRect">
            <a:avLst>
              <a:gd name="adj" fmla="val 16667"/>
            </a:avLst>
          </a:prstGeom>
          <a:solidFill>
            <a:srgbClr val="093A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Check in the console if the application is running successfully on Tomcat Port 8080.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 case the 8080 port is blocked, go to application.properties file and change server port number.</a:t>
            </a:r>
            <a:endParaRPr sz="2200" b="0" i="0" u="none" strike="noStrike" cap="none">
              <a:solidFill>
                <a:schemeClr val="lt1"/>
              </a:solidFill>
              <a:latin typeface="Open Sans"/>
              <a:ea typeface="Open Sans"/>
              <a:cs typeface="Open Sans"/>
              <a:sym typeface="Open Sans"/>
            </a:endParaRPr>
          </a:p>
        </p:txBody>
      </p:sp>
      <p:sp>
        <p:nvSpPr>
          <p:cNvPr id="943" name="Google Shape;943;p101"/>
          <p:cNvSpPr txBox="1">
            <a:spLocks noGrp="1"/>
          </p:cNvSpPr>
          <p:nvPr>
            <p:ph type="title"/>
          </p:nvPr>
        </p:nvSpPr>
        <p:spPr>
          <a:xfrm>
            <a:off x="-20200" y="357523"/>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Project Run Output Logs</a:t>
            </a:r>
            <a:endParaRPr>
              <a:solidFill>
                <a:srgbClr val="3F3F3F"/>
              </a:solidFill>
            </a:endParaRPr>
          </a:p>
        </p:txBody>
      </p:sp>
      <p:pic>
        <p:nvPicPr>
          <p:cNvPr id="944" name="Google Shape;944;p101"/>
          <p:cNvPicPr preferRelativeResize="0"/>
          <p:nvPr/>
        </p:nvPicPr>
        <p:blipFill rotWithShape="1">
          <a:blip r:embed="rId3">
            <a:alphaModFix/>
          </a:blip>
          <a:srcRect/>
          <a:stretch/>
        </p:blipFill>
        <p:spPr>
          <a:xfrm>
            <a:off x="1840831" y="2874894"/>
            <a:ext cx="11661115" cy="5408441"/>
          </a:xfrm>
          <a:prstGeom prst="rect">
            <a:avLst/>
          </a:prstGeom>
          <a:noFill/>
          <a:ln>
            <a:noFill/>
          </a:ln>
        </p:spPr>
      </p:pic>
      <p:sp>
        <p:nvSpPr>
          <p:cNvPr id="945" name="Google Shape;945;p101"/>
          <p:cNvSpPr/>
          <p:nvPr/>
        </p:nvSpPr>
        <p:spPr>
          <a:xfrm>
            <a:off x="4029797" y="5258233"/>
            <a:ext cx="9809213" cy="2773744"/>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946" name="Google Shape;946;p101"/>
          <p:cNvSpPr/>
          <p:nvPr/>
        </p:nvSpPr>
        <p:spPr>
          <a:xfrm>
            <a:off x="13538282" y="3077265"/>
            <a:ext cx="2143671" cy="1909467"/>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a:ea typeface="Open Sans"/>
                <a:cs typeface="Open Sans"/>
                <a:sym typeface="Open Sans"/>
              </a:rPr>
              <a:t>Backend is up and run, serve angular app and test the communication.</a:t>
            </a:r>
            <a:endParaRPr sz="1800" b="0" i="0" u="none" strike="noStrike" cap="none">
              <a:solidFill>
                <a:schemeClr val="lt1"/>
              </a:solidFill>
              <a:latin typeface="Open Sans"/>
              <a:ea typeface="Open Sans"/>
              <a:cs typeface="Open Sans"/>
              <a:sym typeface="Open Sans"/>
            </a:endParaRPr>
          </a:p>
        </p:txBody>
      </p:sp>
      <p:cxnSp>
        <p:nvCxnSpPr>
          <p:cNvPr id="947" name="Google Shape;947;p101"/>
          <p:cNvCxnSpPr>
            <a:stCxn id="945" idx="3"/>
          </p:cNvCxnSpPr>
          <p:nvPr/>
        </p:nvCxnSpPr>
        <p:spPr>
          <a:xfrm>
            <a:off x="13839010" y="6645105"/>
            <a:ext cx="833700" cy="0"/>
          </a:xfrm>
          <a:prstGeom prst="straightConnector1">
            <a:avLst/>
          </a:prstGeom>
          <a:noFill/>
          <a:ln w="19050" cap="flat" cmpd="sng">
            <a:solidFill>
              <a:srgbClr val="FF0000"/>
            </a:solidFill>
            <a:prstDash val="solid"/>
            <a:round/>
            <a:headEnd type="none" w="sm" len="sm"/>
            <a:tailEnd type="none" w="sm" len="sm"/>
          </a:ln>
        </p:spPr>
      </p:cxnSp>
      <p:cxnSp>
        <p:nvCxnSpPr>
          <p:cNvPr id="948" name="Google Shape;948;p101"/>
          <p:cNvCxnSpPr/>
          <p:nvPr/>
        </p:nvCxnSpPr>
        <p:spPr>
          <a:xfrm rot="10800000">
            <a:off x="14653723" y="5044440"/>
            <a:ext cx="0" cy="1599984"/>
          </a:xfrm>
          <a:prstGeom prst="straightConnector1">
            <a:avLst/>
          </a:prstGeom>
          <a:noFill/>
          <a:ln w="19050" cap="flat" cmpd="sng">
            <a:solidFill>
              <a:srgbClr val="FF0000"/>
            </a:solidFill>
            <a:prstDash val="solid"/>
            <a:round/>
            <a:headEnd type="none" w="sm" len="sm"/>
            <a:tailEnd type="triangle" w="med" len="med"/>
          </a:ln>
        </p:spPr>
      </p:cxnSp>
      <p:pic>
        <p:nvPicPr>
          <p:cNvPr id="949" name="Google Shape;949;p101"/>
          <p:cNvPicPr preferRelativeResize="0"/>
          <p:nvPr/>
        </p:nvPicPr>
        <p:blipFill rotWithShape="1">
          <a:blip r:embed="rId4">
            <a:alphaModFix/>
          </a:blip>
          <a:srcRect t="6807" b="6798"/>
          <a:stretch/>
        </p:blipFill>
        <p:spPr>
          <a:xfrm>
            <a:off x="5047013" y="1011650"/>
            <a:ext cx="6326951" cy="8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a:spLocks noGrp="1"/>
          </p:cNvSpPr>
          <p:nvPr>
            <p:ph type="body" idx="1"/>
          </p:nvPr>
        </p:nvSpPr>
        <p:spPr>
          <a:xfrm>
            <a:off x="1632860" y="1721206"/>
            <a:ext cx="9405300" cy="6375043"/>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SzPts val="2800"/>
              <a:buNone/>
            </a:pPr>
            <a:r>
              <a:rPr lang="en-US" b="1"/>
              <a:t>Create Angular Apps</a:t>
            </a:r>
            <a:endParaRPr/>
          </a:p>
          <a:p>
            <a:pPr marL="457200" lvl="0" indent="-342900" algn="l" rtl="0">
              <a:lnSpc>
                <a:spcPct val="90000"/>
              </a:lnSpc>
              <a:spcBef>
                <a:spcPts val="1000"/>
              </a:spcBef>
              <a:spcAft>
                <a:spcPts val="0"/>
              </a:spcAft>
              <a:buSzPts val="1800"/>
              <a:buChar char="•"/>
            </a:pPr>
            <a:r>
              <a:rPr lang="en-US"/>
              <a:t>Develop the front end using Angular</a:t>
            </a:r>
            <a:endParaRPr/>
          </a:p>
          <a:p>
            <a:pPr marL="457200" lvl="0" indent="-342900" algn="l" rtl="0">
              <a:lnSpc>
                <a:spcPct val="90000"/>
              </a:lnSpc>
              <a:spcBef>
                <a:spcPts val="1000"/>
              </a:spcBef>
              <a:spcAft>
                <a:spcPts val="0"/>
              </a:spcAft>
              <a:buSzPts val="1800"/>
              <a:buChar char="•"/>
            </a:pPr>
            <a:r>
              <a:rPr lang="en-US"/>
              <a:t>Create Admin and End User Projects</a:t>
            </a:r>
            <a:endParaRPr/>
          </a:p>
          <a:p>
            <a:pPr marL="0" lvl="0" indent="0" algn="l" rtl="0">
              <a:lnSpc>
                <a:spcPct val="90000"/>
              </a:lnSpc>
              <a:spcBef>
                <a:spcPts val="1000"/>
              </a:spcBef>
              <a:spcAft>
                <a:spcPts val="0"/>
              </a:spcAft>
              <a:buSzPts val="2800"/>
              <a:buNone/>
            </a:pPr>
            <a:endParaRPr/>
          </a:p>
          <a:p>
            <a:pPr marL="0" lvl="0" indent="0" algn="l" rtl="0">
              <a:lnSpc>
                <a:spcPct val="115000"/>
              </a:lnSpc>
              <a:spcBef>
                <a:spcPts val="0"/>
              </a:spcBef>
              <a:spcAft>
                <a:spcPts val="0"/>
              </a:spcAft>
              <a:buSzPts val="2800"/>
              <a:buNone/>
            </a:pPr>
            <a:r>
              <a:rPr lang="en-US" b="1"/>
              <a:t>Create Spring Boot Java Backend</a:t>
            </a:r>
            <a:endParaRPr/>
          </a:p>
          <a:p>
            <a:pPr marL="457200" lvl="0" indent="-342900" algn="l" rtl="0">
              <a:lnSpc>
                <a:spcPct val="90000"/>
              </a:lnSpc>
              <a:spcBef>
                <a:spcPts val="1000"/>
              </a:spcBef>
              <a:spcAft>
                <a:spcPts val="0"/>
              </a:spcAft>
              <a:buSzPts val="1800"/>
              <a:buChar char="•"/>
            </a:pPr>
            <a:r>
              <a:rPr lang="en-US"/>
              <a:t>Create and setup a Spring Boot Project </a:t>
            </a:r>
            <a:endParaRPr/>
          </a:p>
          <a:p>
            <a:pPr marL="457200" lvl="0" indent="-342900" algn="l" rtl="0">
              <a:lnSpc>
                <a:spcPct val="90000"/>
              </a:lnSpc>
              <a:spcBef>
                <a:spcPts val="1000"/>
              </a:spcBef>
              <a:spcAft>
                <a:spcPts val="0"/>
              </a:spcAft>
              <a:buSzPts val="1800"/>
              <a:buChar char="•"/>
            </a:pPr>
            <a:r>
              <a:rPr lang="en-US"/>
              <a:t>Configure the dependencies for Web and DB</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US" b="1"/>
              <a:t>Configure Server and DB Details</a:t>
            </a:r>
            <a:endParaRPr/>
          </a:p>
          <a:p>
            <a:pPr marL="457200" lvl="0" indent="-342900" algn="l" rtl="0">
              <a:lnSpc>
                <a:spcPct val="90000"/>
              </a:lnSpc>
              <a:spcBef>
                <a:spcPts val="1000"/>
              </a:spcBef>
              <a:spcAft>
                <a:spcPts val="0"/>
              </a:spcAft>
              <a:buSzPts val="1800"/>
              <a:buChar char="•"/>
            </a:pPr>
            <a:r>
              <a:rPr lang="en-US"/>
              <a:t>Configure Apache Tomcat Server </a:t>
            </a:r>
            <a:endParaRPr/>
          </a:p>
          <a:p>
            <a:pPr marL="457200" lvl="0" indent="-342900" algn="l" rtl="0">
              <a:lnSpc>
                <a:spcPct val="90000"/>
              </a:lnSpc>
              <a:spcBef>
                <a:spcPts val="1000"/>
              </a:spcBef>
              <a:spcAft>
                <a:spcPts val="0"/>
              </a:spcAft>
              <a:buSzPts val="1800"/>
              <a:buChar char="•"/>
            </a:pPr>
            <a:r>
              <a:rPr lang="en-US"/>
              <a:t>Configure database properties in Java Backend Project</a:t>
            </a:r>
            <a:endParaRPr/>
          </a:p>
          <a:p>
            <a:pPr marL="0" lvl="0" indent="0" algn="l" rtl="0">
              <a:lnSpc>
                <a:spcPct val="90000"/>
              </a:lnSpc>
              <a:spcBef>
                <a:spcPts val="1000"/>
              </a:spcBef>
              <a:spcAft>
                <a:spcPts val="0"/>
              </a:spcAft>
              <a:buSzPts val="2800"/>
              <a:buNone/>
            </a:pPr>
            <a:endParaRPr/>
          </a:p>
          <a:p>
            <a:pPr marL="0" lvl="0" indent="0" algn="l" rtl="0">
              <a:lnSpc>
                <a:spcPct val="115000"/>
              </a:lnSpc>
              <a:spcBef>
                <a:spcPts val="0"/>
              </a:spcBef>
              <a:spcAft>
                <a:spcPts val="0"/>
              </a:spcAft>
              <a:buSzPts val="1100"/>
              <a:buNone/>
            </a:pPr>
            <a:r>
              <a:rPr lang="en-US" b="1"/>
              <a:t>Create Microservices</a:t>
            </a:r>
            <a:endParaRPr b="1"/>
          </a:p>
          <a:p>
            <a:pPr marL="457200" lvl="0" indent="-342900" algn="l" rtl="0">
              <a:lnSpc>
                <a:spcPct val="90000"/>
              </a:lnSpc>
              <a:spcBef>
                <a:spcPts val="1000"/>
              </a:spcBef>
              <a:spcAft>
                <a:spcPts val="0"/>
              </a:spcAft>
              <a:buSzPts val="1800"/>
              <a:buChar char="•"/>
            </a:pPr>
            <a:r>
              <a:rPr lang="en-US"/>
              <a:t>Create microservices in Java Backend Project</a:t>
            </a:r>
            <a:endParaRPr/>
          </a:p>
          <a:p>
            <a:pPr marL="457200" lvl="0" indent="-342900" algn="l" rtl="0">
              <a:lnSpc>
                <a:spcPct val="90000"/>
              </a:lnSpc>
              <a:spcBef>
                <a:spcPts val="1000"/>
              </a:spcBef>
              <a:spcAft>
                <a:spcPts val="0"/>
              </a:spcAft>
              <a:buSzPts val="1800"/>
              <a:buChar char="•"/>
            </a:pPr>
            <a:r>
              <a:rPr lang="en-US"/>
              <a:t>Connect with MySQL Database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4"/>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HttpClient API is impletemented in Angular to perform Request Response over HTTP to various backend services.</a:t>
            </a:r>
            <a:endParaRPr/>
          </a:p>
        </p:txBody>
      </p:sp>
      <p:sp>
        <p:nvSpPr>
          <p:cNvPr id="955" name="Google Shape;955;p4"/>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Angular Components is made to send HTTP Client Request to Java Backend Services.</a:t>
            </a:r>
            <a:endParaRPr/>
          </a:p>
        </p:txBody>
      </p:sp>
      <p:sp>
        <p:nvSpPr>
          <p:cNvPr id="956" name="Google Shape;956;p4"/>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CRUD Operations is implemented in components using REST Architecture.</a:t>
            </a:r>
            <a:endParaRPr/>
          </a:p>
        </p:txBody>
      </p:sp>
      <p:sp>
        <p:nvSpPr>
          <p:cNvPr id="957" name="Google Shape;957;p4"/>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HTML templates is used to render the data fetched from Java Backend Service.</a:t>
            </a:r>
            <a:endParaRPr/>
          </a:p>
        </p:txBody>
      </p:sp>
      <p:pic>
        <p:nvPicPr>
          <p:cNvPr id="958" name="Google Shape;958;p4"/>
          <p:cNvPicPr preferRelativeResize="0"/>
          <p:nvPr/>
        </p:nvPicPr>
        <p:blipFill rotWithShape="1">
          <a:blip r:embed="rId3">
            <a:alphaModFix/>
          </a:blip>
          <a:srcRect/>
          <a:stretch/>
        </p:blipFill>
        <p:spPr>
          <a:xfrm>
            <a:off x="947544" y="2244665"/>
            <a:ext cx="457200" cy="457200"/>
          </a:xfrm>
          <a:prstGeom prst="rect">
            <a:avLst/>
          </a:prstGeom>
          <a:noFill/>
          <a:ln>
            <a:noFill/>
          </a:ln>
        </p:spPr>
      </p:pic>
      <p:pic>
        <p:nvPicPr>
          <p:cNvPr id="959" name="Google Shape;959;p4"/>
          <p:cNvPicPr preferRelativeResize="0"/>
          <p:nvPr/>
        </p:nvPicPr>
        <p:blipFill rotWithShape="1">
          <a:blip r:embed="rId3">
            <a:alphaModFix/>
          </a:blip>
          <a:srcRect/>
          <a:stretch/>
        </p:blipFill>
        <p:spPr>
          <a:xfrm>
            <a:off x="947543" y="3437362"/>
            <a:ext cx="457200" cy="457200"/>
          </a:xfrm>
          <a:prstGeom prst="rect">
            <a:avLst/>
          </a:prstGeom>
          <a:noFill/>
          <a:ln>
            <a:noFill/>
          </a:ln>
        </p:spPr>
      </p:pic>
      <p:pic>
        <p:nvPicPr>
          <p:cNvPr id="960" name="Google Shape;960;p4"/>
          <p:cNvPicPr preferRelativeResize="0"/>
          <p:nvPr/>
        </p:nvPicPr>
        <p:blipFill rotWithShape="1">
          <a:blip r:embed="rId3">
            <a:alphaModFix/>
          </a:blip>
          <a:srcRect/>
          <a:stretch/>
        </p:blipFill>
        <p:spPr>
          <a:xfrm>
            <a:off x="947542" y="4630059"/>
            <a:ext cx="457200" cy="457200"/>
          </a:xfrm>
          <a:prstGeom prst="rect">
            <a:avLst/>
          </a:prstGeom>
          <a:noFill/>
          <a:ln>
            <a:noFill/>
          </a:ln>
        </p:spPr>
      </p:pic>
      <p:pic>
        <p:nvPicPr>
          <p:cNvPr id="961" name="Google Shape;961;p4"/>
          <p:cNvPicPr preferRelativeResize="0"/>
          <p:nvPr/>
        </p:nvPicPr>
        <p:blipFill rotWithShape="1">
          <a:blip r:embed="rId3">
            <a:alphaModFix/>
          </a:blip>
          <a:srcRect/>
          <a:stretch/>
        </p:blipFill>
        <p:spPr>
          <a:xfrm>
            <a:off x="947541" y="5822757"/>
            <a:ext cx="457200" cy="457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5"/>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Which module will you import in app.module.ts to perform HTTP Requests from Angular App?</a:t>
            </a:r>
            <a:endParaRPr/>
          </a:p>
        </p:txBody>
      </p:sp>
      <p:sp>
        <p:nvSpPr>
          <p:cNvPr id="971" name="Google Shape;971;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01</a:t>
            </a:r>
            <a:endParaRPr>
              <a:latin typeface="Open Sans"/>
              <a:ea typeface="Open Sans"/>
              <a:cs typeface="Open Sans"/>
              <a:sym typeface="Open Sans"/>
            </a:endParaRPr>
          </a:p>
        </p:txBody>
      </p:sp>
      <p:sp>
        <p:nvSpPr>
          <p:cNvPr id="972" name="Google Shape;972;p5"/>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HttpClient</a:t>
            </a:r>
            <a:endParaRPr/>
          </a:p>
        </p:txBody>
      </p:sp>
      <p:sp>
        <p:nvSpPr>
          <p:cNvPr id="973" name="Google Shape;973;p5"/>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HttpClientModule</a:t>
            </a:r>
            <a:endParaRPr/>
          </a:p>
        </p:txBody>
      </p:sp>
      <p:sp>
        <p:nvSpPr>
          <p:cNvPr id="974" name="Google Shape;974;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HttpAngular</a:t>
            </a:r>
            <a:endParaRPr/>
          </a:p>
        </p:txBody>
      </p:sp>
      <p:sp>
        <p:nvSpPr>
          <p:cNvPr id="975" name="Google Shape;975;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HttpAngularModule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9"/>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HttpClientModule has to be imported from @angular/common/http in order to use HTTPClient API.</a:t>
            </a:r>
            <a:endParaRPr/>
          </a:p>
        </p:txBody>
      </p:sp>
      <p:sp>
        <p:nvSpPr>
          <p:cNvPr id="981" name="Google Shape;981;p9"/>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D</a:t>
            </a:r>
            <a:endParaRPr/>
          </a:p>
        </p:txBody>
      </p:sp>
      <p:sp>
        <p:nvSpPr>
          <p:cNvPr id="982" name="Google Shape;982;p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800"/>
              <a:buFont typeface="Arial"/>
              <a:buNone/>
            </a:pPr>
            <a:r>
              <a:rPr lang="en-US"/>
              <a:t>Which module will you import in app.module.ts to perform HTTP Requests from Angular App?</a:t>
            </a:r>
            <a:endParaRPr/>
          </a:p>
        </p:txBody>
      </p:sp>
      <p:sp>
        <p:nvSpPr>
          <p:cNvPr id="983" name="Google Shape;983;p9"/>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HttpClient</a:t>
            </a:r>
            <a:endParaRPr sz="2000" b="0" i="0" u="none" strike="noStrike" cap="none">
              <a:solidFill>
                <a:srgbClr val="3F3F3F"/>
              </a:solidFill>
              <a:latin typeface="Open Sans"/>
              <a:ea typeface="Open Sans"/>
              <a:cs typeface="Open Sans"/>
              <a:sym typeface="Open Sans"/>
            </a:endParaRPr>
          </a:p>
        </p:txBody>
      </p:sp>
      <p:sp>
        <p:nvSpPr>
          <p:cNvPr id="984" name="Google Shape;984;p9"/>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HttpClientModule</a:t>
            </a:r>
            <a:endParaRPr sz="2000" b="0" i="0" u="none" strike="noStrike" cap="none">
              <a:solidFill>
                <a:srgbClr val="3F3F3F"/>
              </a:solidFill>
              <a:latin typeface="Open Sans"/>
              <a:ea typeface="Open Sans"/>
              <a:cs typeface="Open Sans"/>
              <a:sym typeface="Open Sans"/>
            </a:endParaRPr>
          </a:p>
        </p:txBody>
      </p:sp>
      <p:sp>
        <p:nvSpPr>
          <p:cNvPr id="985" name="Google Shape;985;p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b="0">
                <a:solidFill>
                  <a:srgbClr val="3F3F3F"/>
                </a:solidFill>
              </a:rPr>
              <a:t>HttpAngular</a:t>
            </a:r>
            <a:endParaRPr b="0">
              <a:solidFill>
                <a:srgbClr val="3F3F3F"/>
              </a:solidFill>
            </a:endParaRPr>
          </a:p>
        </p:txBody>
      </p:sp>
      <p:sp>
        <p:nvSpPr>
          <p:cNvPr id="986" name="Google Shape;986;p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b="0">
                <a:solidFill>
                  <a:srgbClr val="3F3F3F"/>
                </a:solidFill>
              </a:rPr>
              <a:t>HttpAngularModule</a:t>
            </a:r>
            <a:endParaRPr sz="2000" b="0">
              <a:solidFill>
                <a:srgbClr val="3F3F3F"/>
              </a:solidFill>
            </a:endParaRPr>
          </a:p>
        </p:txBody>
      </p:sp>
      <p:sp>
        <p:nvSpPr>
          <p:cNvPr id="987" name="Google Shape;987;p9"/>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01</a:t>
            </a:r>
            <a:endParaRPr>
              <a:solidFill>
                <a:schemeClr val="lt1"/>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How will you fetch response from the Server Using the HttpClient API in Angular?</a:t>
            </a:r>
            <a:endParaRPr/>
          </a:p>
        </p:txBody>
      </p:sp>
      <p:sp>
        <p:nvSpPr>
          <p:cNvPr id="993" name="Google Shape;993;p10"/>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02</a:t>
            </a:r>
            <a:endParaRPr>
              <a:latin typeface="Open Sans"/>
              <a:ea typeface="Open Sans"/>
              <a:cs typeface="Open Sans"/>
              <a:sym typeface="Open Sans"/>
            </a:endParaRPr>
          </a:p>
        </p:txBody>
      </p:sp>
      <p:sp>
        <p:nvSpPr>
          <p:cNvPr id="994" name="Google Shape;994;p1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using wait method</a:t>
            </a:r>
            <a:endParaRPr/>
          </a:p>
        </p:txBody>
      </p:sp>
      <p:sp>
        <p:nvSpPr>
          <p:cNvPr id="995" name="Google Shape;995;p1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using open method</a:t>
            </a:r>
            <a:endParaRPr/>
          </a:p>
        </p:txBody>
      </p:sp>
      <p:sp>
        <p:nvSpPr>
          <p:cNvPr id="996" name="Google Shape;996;p1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using subscribe method</a:t>
            </a:r>
            <a:endParaRPr/>
          </a:p>
        </p:txBody>
      </p:sp>
      <p:sp>
        <p:nvSpPr>
          <p:cNvPr id="997" name="Google Shape;997;p1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using listen method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1"/>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You can execute subscribe method on the HttpClient get or post request to fetch response from the server.</a:t>
            </a:r>
            <a:endParaRPr/>
          </a:p>
        </p:txBody>
      </p:sp>
      <p:sp>
        <p:nvSpPr>
          <p:cNvPr id="1003" name="Google Shape;1003;p11"/>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004" name="Google Shape;1004;p1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800"/>
              <a:buFont typeface="Arial"/>
              <a:buNone/>
            </a:pPr>
            <a:r>
              <a:rPr lang="en-US"/>
              <a:t>How will you fetch response from the Server Using the HttpClient API in Angular?</a:t>
            </a:r>
            <a:endParaRPr/>
          </a:p>
        </p:txBody>
      </p:sp>
      <p:sp>
        <p:nvSpPr>
          <p:cNvPr id="1005" name="Google Shape;1005;p11"/>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rgbClr val="000000"/>
              </a:buClr>
              <a:buSzPts val="2800"/>
              <a:buFont typeface="Arial"/>
              <a:buNone/>
            </a:pPr>
            <a:r>
              <a:rPr lang="en-US" sz="2000" b="0" i="0" u="none" strike="noStrike" cap="none">
                <a:solidFill>
                  <a:srgbClr val="3F3F3F"/>
                </a:solidFill>
                <a:latin typeface="Open Sans"/>
                <a:ea typeface="Open Sans"/>
                <a:cs typeface="Open Sans"/>
                <a:sym typeface="Open Sans"/>
              </a:rPr>
              <a:t>using wait method</a:t>
            </a:r>
            <a:endParaRPr sz="1400" b="0" i="0" u="none" strike="noStrike" cap="none">
              <a:solidFill>
                <a:srgbClr val="000000"/>
              </a:solidFill>
              <a:latin typeface="Arial"/>
              <a:ea typeface="Arial"/>
              <a:cs typeface="Arial"/>
              <a:sym typeface="Arial"/>
            </a:endParaRPr>
          </a:p>
        </p:txBody>
      </p:sp>
      <p:sp>
        <p:nvSpPr>
          <p:cNvPr id="1006" name="Google Shape;1006;p11"/>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using open method</a:t>
            </a:r>
            <a:endParaRPr sz="1400" b="0" i="0" u="none" strike="noStrike" cap="none">
              <a:solidFill>
                <a:srgbClr val="000000"/>
              </a:solidFill>
              <a:latin typeface="Arial"/>
              <a:ea typeface="Arial"/>
              <a:cs typeface="Arial"/>
              <a:sym typeface="Arial"/>
            </a:endParaRPr>
          </a:p>
        </p:txBody>
      </p:sp>
      <p:sp>
        <p:nvSpPr>
          <p:cNvPr id="1007" name="Google Shape;1007;p11"/>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b="0">
                <a:solidFill>
                  <a:srgbClr val="3F3F3F"/>
                </a:solidFill>
              </a:rPr>
              <a:t>using subscribe method</a:t>
            </a:r>
            <a:endParaRPr/>
          </a:p>
        </p:txBody>
      </p:sp>
      <p:sp>
        <p:nvSpPr>
          <p:cNvPr id="1008" name="Google Shape;1008;p11"/>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sz="2000" b="0">
                <a:solidFill>
                  <a:srgbClr val="3F3F3F"/>
                </a:solidFill>
              </a:rPr>
              <a:t>using listen method</a:t>
            </a:r>
            <a:endParaRPr/>
          </a:p>
        </p:txBody>
      </p:sp>
      <p:sp>
        <p:nvSpPr>
          <p:cNvPr id="1009" name="Google Shape;1009;p11"/>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02</a:t>
            </a:r>
            <a:endParaRPr>
              <a:solidFill>
                <a:schemeClr val="lt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Where will you store the images of the products?</a:t>
            </a:r>
            <a:endParaRPr/>
          </a:p>
        </p:txBody>
      </p:sp>
      <p:sp>
        <p:nvSpPr>
          <p:cNvPr id="1015" name="Google Shape;1015;p1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03</a:t>
            </a:r>
            <a:endParaRPr>
              <a:latin typeface="Open Sans"/>
              <a:ea typeface="Open Sans"/>
              <a:cs typeface="Open Sans"/>
              <a:sym typeface="Open Sans"/>
            </a:endParaRPr>
          </a:p>
        </p:txBody>
      </p:sp>
      <p:sp>
        <p:nvSpPr>
          <p:cNvPr id="1016" name="Google Shape;1016;p1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AWS Lambda</a:t>
            </a:r>
            <a:endParaRPr/>
          </a:p>
        </p:txBody>
      </p:sp>
      <p:sp>
        <p:nvSpPr>
          <p:cNvPr id="1017" name="Google Shape;1017;p1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AWS MySQL</a:t>
            </a:r>
            <a:endParaRPr/>
          </a:p>
        </p:txBody>
      </p:sp>
      <p:sp>
        <p:nvSpPr>
          <p:cNvPr id="1018" name="Google Shape;1018;p1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AWS S3</a:t>
            </a:r>
            <a:endParaRPr/>
          </a:p>
        </p:txBody>
      </p:sp>
      <p:sp>
        <p:nvSpPr>
          <p:cNvPr id="1019" name="Google Shape;1019;p1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AWS EC2</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3"/>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In order to save images for the product, you must create a storage bucket in AWS S3 Service.</a:t>
            </a:r>
            <a:endParaRPr/>
          </a:p>
        </p:txBody>
      </p:sp>
      <p:sp>
        <p:nvSpPr>
          <p:cNvPr id="1025" name="Google Shape;1025;p13"/>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026" name="Google Shape;1026;p1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800"/>
              <a:buFont typeface="Arial"/>
              <a:buNone/>
            </a:pPr>
            <a:r>
              <a:rPr lang="en-US"/>
              <a:t>Where will you store the images of the products?</a:t>
            </a:r>
            <a:endParaRPr/>
          </a:p>
        </p:txBody>
      </p:sp>
      <p:sp>
        <p:nvSpPr>
          <p:cNvPr id="1027" name="Google Shape;1027;p13"/>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AWS Lambda</a:t>
            </a:r>
            <a:endParaRPr sz="1400" b="0" i="0" u="none" strike="noStrike" cap="none">
              <a:solidFill>
                <a:srgbClr val="000000"/>
              </a:solidFill>
              <a:latin typeface="Arial"/>
              <a:ea typeface="Arial"/>
              <a:cs typeface="Arial"/>
              <a:sym typeface="Arial"/>
            </a:endParaRPr>
          </a:p>
        </p:txBody>
      </p:sp>
      <p:sp>
        <p:nvSpPr>
          <p:cNvPr id="1028" name="Google Shape;1028;p13"/>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AWS MySQL</a:t>
            </a:r>
            <a:endParaRPr sz="1400" b="0" i="0" u="none" strike="noStrike" cap="none">
              <a:solidFill>
                <a:srgbClr val="000000"/>
              </a:solidFill>
              <a:latin typeface="Arial"/>
              <a:ea typeface="Arial"/>
              <a:cs typeface="Arial"/>
              <a:sym typeface="Arial"/>
            </a:endParaRPr>
          </a:p>
        </p:txBody>
      </p:sp>
      <p:sp>
        <p:nvSpPr>
          <p:cNvPr id="1029" name="Google Shape;1029;p1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b="0">
                <a:solidFill>
                  <a:srgbClr val="3F3F3F"/>
                </a:solidFill>
              </a:rPr>
              <a:t>AWS S3</a:t>
            </a:r>
            <a:endParaRPr/>
          </a:p>
        </p:txBody>
      </p:sp>
      <p:sp>
        <p:nvSpPr>
          <p:cNvPr id="1030" name="Google Shape;1030;p1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b="0">
                <a:solidFill>
                  <a:srgbClr val="3F3F3F"/>
                </a:solidFill>
              </a:rPr>
              <a:t>AWS EC2</a:t>
            </a:r>
            <a:endParaRPr/>
          </a:p>
        </p:txBody>
      </p:sp>
      <p:sp>
        <p:nvSpPr>
          <p:cNvPr id="1031" name="Google Shape;1031;p13"/>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03</a:t>
            </a:r>
            <a:endParaRPr>
              <a:solidFill>
                <a:schemeClr val="lt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In order to delete a record based on id, select the correct URL pattern:</a:t>
            </a:r>
            <a:endParaRPr/>
          </a:p>
        </p:txBody>
      </p:sp>
      <p:sp>
        <p:nvSpPr>
          <p:cNvPr id="1037" name="Google Shape;1037;p14"/>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04</a:t>
            </a:r>
            <a:endParaRPr>
              <a:latin typeface="Open Sans"/>
              <a:ea typeface="Open Sans"/>
              <a:cs typeface="Open Sans"/>
              <a:sym typeface="Open Sans"/>
            </a:endParaRPr>
          </a:p>
        </p:txBody>
      </p:sp>
      <p:sp>
        <p:nvSpPr>
          <p:cNvPr id="1038" name="Google Shape;1038;p1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this.http.get&lt;Response&gt;(${shipmentId}/URL)</a:t>
            </a:r>
            <a:endParaRPr/>
          </a:p>
        </p:txBody>
      </p:sp>
      <p:sp>
        <p:nvSpPr>
          <p:cNvPr id="1039" name="Google Shape;1039;p1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None of the Above</a:t>
            </a:r>
            <a:endParaRPr/>
          </a:p>
        </p:txBody>
      </p:sp>
      <p:sp>
        <p:nvSpPr>
          <p:cNvPr id="1040" name="Google Shape;1040;p1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this.http.get&lt;Response&gt;(URL/${shipmentId})</a:t>
            </a:r>
            <a:endParaRPr/>
          </a:p>
        </p:txBody>
      </p:sp>
      <p:sp>
        <p:nvSpPr>
          <p:cNvPr id="1041" name="Google Shape;1041;p1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this.http.get&lt;Response&gt;(URL)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In order to delete a shipment based on shipment id, you shall use the snippet, this.http.get&lt;Response&gt;(`${BaseUrls.getDeleteUrl(BaseUrls.SHIPMENT_GROUPURL)}/${shipmentId}`)</a:t>
            </a:r>
            <a:endParaRPr/>
          </a:p>
        </p:txBody>
      </p:sp>
      <p:sp>
        <p:nvSpPr>
          <p:cNvPr id="1047" name="Google Shape;1047;p15"/>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048" name="Google Shape;1048;p1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In order to delete a record based on id, select the correct URL pattern:</a:t>
            </a:r>
            <a:endParaRPr/>
          </a:p>
        </p:txBody>
      </p:sp>
      <p:sp>
        <p:nvSpPr>
          <p:cNvPr id="1049" name="Google Shape;1049;p1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this.http.get&lt;Response&gt;(${shipmentId}/URL)</a:t>
            </a:r>
            <a:endParaRPr sz="1400" b="0" i="0" u="none" strike="noStrike" cap="none">
              <a:solidFill>
                <a:srgbClr val="000000"/>
              </a:solidFill>
              <a:latin typeface="Arial"/>
              <a:ea typeface="Arial"/>
              <a:cs typeface="Arial"/>
              <a:sym typeface="Arial"/>
            </a:endParaRPr>
          </a:p>
        </p:txBody>
      </p:sp>
      <p:sp>
        <p:nvSpPr>
          <p:cNvPr id="1050" name="Google Shape;1050;p1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None of the Above</a:t>
            </a:r>
            <a:endParaRPr sz="1400" b="0" i="0" u="none" strike="noStrike" cap="none">
              <a:solidFill>
                <a:srgbClr val="000000"/>
              </a:solidFill>
              <a:latin typeface="Arial"/>
              <a:ea typeface="Arial"/>
              <a:cs typeface="Arial"/>
              <a:sym typeface="Arial"/>
            </a:endParaRPr>
          </a:p>
        </p:txBody>
      </p:sp>
      <p:sp>
        <p:nvSpPr>
          <p:cNvPr id="1051" name="Google Shape;1051;p1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b="0">
                <a:solidFill>
                  <a:srgbClr val="3F3F3F"/>
                </a:solidFill>
              </a:rPr>
              <a:t>this.http.get&lt;Response&gt;(URL/${shipmentId})</a:t>
            </a:r>
            <a:endParaRPr/>
          </a:p>
        </p:txBody>
      </p:sp>
      <p:sp>
        <p:nvSpPr>
          <p:cNvPr id="1052" name="Google Shape;1052;p1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b="0">
                <a:solidFill>
                  <a:srgbClr val="3F3F3F"/>
                </a:solidFill>
              </a:rPr>
              <a:t>this.http.get&lt;Response&gt;(URL)</a:t>
            </a:r>
            <a:endParaRPr/>
          </a:p>
        </p:txBody>
      </p:sp>
      <p:sp>
        <p:nvSpPr>
          <p:cNvPr id="1053" name="Google Shape;1053;p1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04</a:t>
            </a:r>
            <a:endParaRPr>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
          <p:cNvSpPr txBox="1">
            <a:spLocks noGrp="1"/>
          </p:cNvSpPr>
          <p:nvPr>
            <p:ph type="body" idx="4294967295"/>
          </p:nvPr>
        </p:nvSpPr>
        <p:spPr>
          <a:xfrm>
            <a:off x="1334298" y="2097741"/>
            <a:ext cx="9749444" cy="5634909"/>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1000"/>
              </a:spcBef>
              <a:spcAft>
                <a:spcPts val="0"/>
              </a:spcAft>
              <a:buSzPts val="2800"/>
              <a:buNone/>
            </a:pPr>
            <a:r>
              <a:rPr lang="en-US" sz="2200">
                <a:solidFill>
                  <a:srgbClr val="3F3F3F"/>
                </a:solidFill>
                <a:latin typeface="Open Sans"/>
                <a:ea typeface="Open Sans"/>
                <a:cs typeface="Open Sans"/>
                <a:sym typeface="Open Sans"/>
              </a:rPr>
              <a:t>As a full stack web developer, our key role is to develop both client and server software.</a:t>
            </a:r>
            <a:endParaRPr/>
          </a:p>
        </p:txBody>
      </p:sp>
      <p:grpSp>
        <p:nvGrpSpPr>
          <p:cNvPr id="334" name="Google Shape;334;p1"/>
          <p:cNvGrpSpPr/>
          <p:nvPr/>
        </p:nvGrpSpPr>
        <p:grpSpPr>
          <a:xfrm>
            <a:off x="1558715" y="3326674"/>
            <a:ext cx="9878327" cy="926401"/>
            <a:chOff x="1809931" y="2616776"/>
            <a:chExt cx="9724964" cy="926401"/>
          </a:xfrm>
        </p:grpSpPr>
        <p:grpSp>
          <p:nvGrpSpPr>
            <p:cNvPr id="335" name="Google Shape;335;p1"/>
            <p:cNvGrpSpPr/>
            <p:nvPr/>
          </p:nvGrpSpPr>
          <p:grpSpPr>
            <a:xfrm>
              <a:off x="1809931" y="2616776"/>
              <a:ext cx="9598082" cy="926401"/>
              <a:chOff x="2760464" y="3336021"/>
              <a:chExt cx="9921215" cy="926401"/>
            </a:xfrm>
          </p:grpSpPr>
          <p:grpSp>
            <p:nvGrpSpPr>
              <p:cNvPr id="336" name="Google Shape;336;p1"/>
              <p:cNvGrpSpPr/>
              <p:nvPr/>
            </p:nvGrpSpPr>
            <p:grpSpPr>
              <a:xfrm>
                <a:off x="2835414" y="3450727"/>
                <a:ext cx="796591" cy="787714"/>
                <a:chOff x="685800" y="1352550"/>
                <a:chExt cx="915987" cy="919163"/>
              </a:xfrm>
            </p:grpSpPr>
            <p:sp>
              <p:nvSpPr>
                <p:cNvPr id="337" name="Google Shape;337;p1"/>
                <p:cNvSpPr/>
                <p:nvPr/>
              </p:nvSpPr>
              <p:spPr>
                <a:xfrm>
                  <a:off x="836612" y="1504950"/>
                  <a:ext cx="615950" cy="615950"/>
                </a:xfrm>
                <a:prstGeom prst="ellipse">
                  <a:avLst/>
                </a:pr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nvGrpSpPr>
                <p:cNvPr id="338" name="Google Shape;338;p1"/>
                <p:cNvGrpSpPr/>
                <p:nvPr/>
              </p:nvGrpSpPr>
              <p:grpSpPr>
                <a:xfrm>
                  <a:off x="685800" y="1352550"/>
                  <a:ext cx="915987" cy="919163"/>
                  <a:chOff x="836613" y="1154113"/>
                  <a:chExt cx="915987" cy="919163"/>
                </a:xfrm>
              </p:grpSpPr>
              <p:sp>
                <p:nvSpPr>
                  <p:cNvPr id="339" name="Google Shape;339;p1"/>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40" name="Google Shape;340;p1"/>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41" name="Google Shape;341;p1"/>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42" name="Google Shape;342;p1"/>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grpSp>
          <p:sp>
            <p:nvSpPr>
              <p:cNvPr id="343" name="Google Shape;343;p1"/>
              <p:cNvSpPr/>
              <p:nvPr/>
            </p:nvSpPr>
            <p:spPr>
              <a:xfrm>
                <a:off x="2760464" y="3336021"/>
                <a:ext cx="9921215" cy="926401"/>
              </a:xfrm>
              <a:prstGeom prst="roundRect">
                <a:avLst>
                  <a:gd name="adj" fmla="val 16667"/>
                </a:avLst>
              </a:prstGeom>
              <a:noFill/>
              <a:ln w="9525" cap="flat" cmpd="sng">
                <a:solidFill>
                  <a:srgbClr val="F36A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sp>
          <p:nvSpPr>
            <p:cNvPr id="344" name="Google Shape;344;p1"/>
            <p:cNvSpPr/>
            <p:nvPr/>
          </p:nvSpPr>
          <p:spPr>
            <a:xfrm>
              <a:off x="2718733" y="2836844"/>
              <a:ext cx="8816162" cy="45467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sz="1400" b="0" i="0" u="none" strike="noStrike" cap="none">
                <a:solidFill>
                  <a:srgbClr val="000000"/>
                </a:solidFill>
                <a:latin typeface="Arial"/>
                <a:ea typeface="Arial"/>
                <a:cs typeface="Arial"/>
                <a:sym typeface="Arial"/>
              </a:endParaRPr>
            </a:p>
          </p:txBody>
        </p:sp>
      </p:grpSp>
      <p:grpSp>
        <p:nvGrpSpPr>
          <p:cNvPr id="345" name="Google Shape;345;p1"/>
          <p:cNvGrpSpPr/>
          <p:nvPr/>
        </p:nvGrpSpPr>
        <p:grpSpPr>
          <a:xfrm>
            <a:off x="1567476" y="5164007"/>
            <a:ext cx="9598082" cy="928724"/>
            <a:chOff x="1809931" y="3688498"/>
            <a:chExt cx="9598082" cy="928724"/>
          </a:xfrm>
        </p:grpSpPr>
        <p:grpSp>
          <p:nvGrpSpPr>
            <p:cNvPr id="346" name="Google Shape;346;p1"/>
            <p:cNvGrpSpPr/>
            <p:nvPr/>
          </p:nvGrpSpPr>
          <p:grpSpPr>
            <a:xfrm>
              <a:off x="1809931" y="3688498"/>
              <a:ext cx="9598082" cy="926401"/>
              <a:chOff x="2760464" y="3276387"/>
              <a:chExt cx="9921215" cy="926401"/>
            </a:xfrm>
          </p:grpSpPr>
          <p:grpSp>
            <p:nvGrpSpPr>
              <p:cNvPr id="347" name="Google Shape;347;p1"/>
              <p:cNvGrpSpPr/>
              <p:nvPr/>
            </p:nvGrpSpPr>
            <p:grpSpPr>
              <a:xfrm>
                <a:off x="2835414" y="3351337"/>
                <a:ext cx="816469" cy="787713"/>
                <a:chOff x="685800" y="1236575"/>
                <a:chExt cx="938844" cy="919162"/>
              </a:xfrm>
            </p:grpSpPr>
            <p:sp>
              <p:nvSpPr>
                <p:cNvPr id="348" name="Google Shape;348;p1"/>
                <p:cNvSpPr/>
                <p:nvPr/>
              </p:nvSpPr>
              <p:spPr>
                <a:xfrm>
                  <a:off x="836612" y="1365779"/>
                  <a:ext cx="615950" cy="615950"/>
                </a:xfrm>
                <a:prstGeom prst="ellipse">
                  <a:avLst/>
                </a:pr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nvGrpSpPr>
                <p:cNvPr id="349" name="Google Shape;349;p1"/>
                <p:cNvGrpSpPr/>
                <p:nvPr/>
              </p:nvGrpSpPr>
              <p:grpSpPr>
                <a:xfrm>
                  <a:off x="685800" y="1236575"/>
                  <a:ext cx="938844" cy="919162"/>
                  <a:chOff x="836613" y="1038138"/>
                  <a:chExt cx="938844" cy="919162"/>
                </a:xfrm>
              </p:grpSpPr>
              <p:sp>
                <p:nvSpPr>
                  <p:cNvPr id="350" name="Google Shape;350;p1"/>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51" name="Google Shape;351;p1"/>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52" name="Google Shape;352;p1"/>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sp>
                <p:nvSpPr>
                  <p:cNvPr id="353" name="Google Shape;353;p1"/>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grpSp>
          <p:sp>
            <p:nvSpPr>
              <p:cNvPr id="354" name="Google Shape;354;p1"/>
              <p:cNvSpPr/>
              <p:nvPr/>
            </p:nvSpPr>
            <p:spPr>
              <a:xfrm>
                <a:off x="2760464" y="3276387"/>
                <a:ext cx="9921215" cy="926401"/>
              </a:xfrm>
              <a:prstGeom prst="roundRect">
                <a:avLst>
                  <a:gd name="adj" fmla="val 16667"/>
                </a:avLst>
              </a:prstGeom>
              <a:noFill/>
              <a:ln w="9525" cap="flat" cmpd="sng">
                <a:solidFill>
                  <a:srgbClr val="F36A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Arial"/>
                  <a:ea typeface="Arial"/>
                  <a:cs typeface="Arial"/>
                  <a:sym typeface="Arial"/>
                </a:endParaRPr>
              </a:p>
            </p:txBody>
          </p:sp>
        </p:grpSp>
        <p:sp>
          <p:nvSpPr>
            <p:cNvPr id="355" name="Google Shape;355;p1"/>
            <p:cNvSpPr/>
            <p:nvPr/>
          </p:nvSpPr>
          <p:spPr>
            <a:xfrm>
              <a:off x="2672317" y="3776607"/>
              <a:ext cx="7946814" cy="84061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 Java, and MySQL/MongoDB can be used to build at the back end.</a:t>
              </a:r>
              <a:endParaRPr sz="2200" b="0" i="0" u="none" strike="noStrike" cap="none">
                <a:solidFill>
                  <a:srgbClr val="3F3F3F"/>
                </a:solidFill>
                <a:latin typeface="Open Sans"/>
                <a:ea typeface="Open Sans"/>
                <a:cs typeface="Open Sans"/>
                <a:sym typeface="Open Sans"/>
              </a:endParaRPr>
            </a:p>
          </p:txBody>
        </p:sp>
      </p:grpSp>
      <p:pic>
        <p:nvPicPr>
          <p:cNvPr id="356" name="Google Shape;356;p1"/>
          <p:cNvPicPr preferRelativeResize="0"/>
          <p:nvPr/>
        </p:nvPicPr>
        <p:blipFill rotWithShape="1">
          <a:blip r:embed="rId3">
            <a:alphaModFix/>
          </a:blip>
          <a:srcRect t="6807" b="6798"/>
          <a:stretch/>
        </p:blipFill>
        <p:spPr>
          <a:xfrm>
            <a:off x="2713930" y="878710"/>
            <a:ext cx="10828017" cy="819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How will you initialize HttpClient in your component?</a:t>
            </a:r>
            <a:endParaRPr/>
          </a:p>
        </p:txBody>
      </p:sp>
      <p:sp>
        <p:nvSpPr>
          <p:cNvPr id="1059" name="Google Shape;1059;p16"/>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05</a:t>
            </a:r>
            <a:endParaRPr>
              <a:latin typeface="Open Sans"/>
              <a:ea typeface="Open Sans"/>
              <a:cs typeface="Open Sans"/>
              <a:sym typeface="Open Sans"/>
            </a:endParaRPr>
          </a:p>
        </p:txBody>
      </p:sp>
      <p:sp>
        <p:nvSpPr>
          <p:cNvPr id="1060" name="Google Shape;1060;p1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Using Dependency Injection technique in Constructor </a:t>
            </a:r>
            <a:endParaRPr/>
          </a:p>
        </p:txBody>
      </p:sp>
      <p:sp>
        <p:nvSpPr>
          <p:cNvPr id="1061" name="Google Shape;1061;p1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All of the above</a:t>
            </a:r>
            <a:endParaRPr/>
          </a:p>
        </p:txBody>
      </p:sp>
      <p:sp>
        <p:nvSpPr>
          <p:cNvPr id="1062" name="Google Shape;1062;p1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Create its Object in Constructor definition</a:t>
            </a:r>
            <a:endParaRPr/>
          </a:p>
        </p:txBody>
      </p:sp>
      <p:sp>
        <p:nvSpPr>
          <p:cNvPr id="1063" name="Google Shape;1063;p1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Create its object in ngOnInit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You should perform dependency injection in constructor, eg: constructor( private http: HttpClient ) {}</a:t>
            </a:r>
            <a:endParaRPr/>
          </a:p>
          <a:p>
            <a:pPr marL="0" lvl="0" indent="0" algn="l" rtl="0">
              <a:lnSpc>
                <a:spcPct val="90000"/>
              </a:lnSpc>
              <a:spcBef>
                <a:spcPts val="1000"/>
              </a:spcBef>
              <a:spcAft>
                <a:spcPts val="0"/>
              </a:spcAft>
              <a:buSzPts val="2800"/>
              <a:buFont typeface="Arial"/>
              <a:buNone/>
            </a:pPr>
            <a:endParaRPr/>
          </a:p>
        </p:txBody>
      </p:sp>
      <p:sp>
        <p:nvSpPr>
          <p:cNvPr id="1069" name="Google Shape;1069;p17"/>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1070" name="Google Shape;1070;p1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dirty="0"/>
              <a:t>How will you initialize </a:t>
            </a:r>
            <a:r>
              <a:rPr lang="en-US" dirty="0" err="1"/>
              <a:t>HttpClient</a:t>
            </a:r>
            <a:r>
              <a:rPr lang="en-US" dirty="0"/>
              <a:t> in your component?</a:t>
            </a:r>
            <a:endParaRPr dirty="0"/>
          </a:p>
        </p:txBody>
      </p:sp>
      <p:sp>
        <p:nvSpPr>
          <p:cNvPr id="1071" name="Google Shape;1071;p17"/>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Using dependency injection technique in constructor </a:t>
            </a:r>
            <a:endParaRPr sz="1400" b="0" i="0" u="none" strike="noStrike" cap="none">
              <a:solidFill>
                <a:srgbClr val="000000"/>
              </a:solidFill>
              <a:latin typeface="Arial"/>
              <a:ea typeface="Arial"/>
              <a:cs typeface="Arial"/>
              <a:sym typeface="Arial"/>
            </a:endParaRPr>
          </a:p>
        </p:txBody>
      </p:sp>
      <p:sp>
        <p:nvSpPr>
          <p:cNvPr id="1072" name="Google Shape;1072;p17"/>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All of the above</a:t>
            </a:r>
            <a:endParaRPr sz="1400" b="0" i="0" u="none" strike="noStrike" cap="none">
              <a:solidFill>
                <a:srgbClr val="000000"/>
              </a:solidFill>
              <a:latin typeface="Arial"/>
              <a:ea typeface="Arial"/>
              <a:cs typeface="Arial"/>
              <a:sym typeface="Arial"/>
            </a:endParaRPr>
          </a:p>
        </p:txBody>
      </p:sp>
      <p:sp>
        <p:nvSpPr>
          <p:cNvPr id="1073" name="Google Shape;1073;p1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b="0">
                <a:solidFill>
                  <a:srgbClr val="3F3F3F"/>
                </a:solidFill>
              </a:rPr>
              <a:t>Create its object in constructor definition</a:t>
            </a:r>
            <a:endParaRPr/>
          </a:p>
        </p:txBody>
      </p:sp>
      <p:sp>
        <p:nvSpPr>
          <p:cNvPr id="1074" name="Google Shape;1074;p1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b="0">
                <a:solidFill>
                  <a:srgbClr val="3F3F3F"/>
                </a:solidFill>
              </a:rPr>
              <a:t>Create its object in ngoninit</a:t>
            </a:r>
            <a:endParaRPr sz="2000" b="0">
              <a:solidFill>
                <a:srgbClr val="3F3F3F"/>
              </a:solidFill>
            </a:endParaRPr>
          </a:p>
        </p:txBody>
      </p:sp>
      <p:sp>
        <p:nvSpPr>
          <p:cNvPr id="1075" name="Google Shape;1075;p17"/>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05</a:t>
            </a:r>
            <a:endParaRPr>
              <a:solidFill>
                <a:schemeClr val="lt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
        <p:nvSpPr>
          <p:cNvPr id="1081" name="Google Shape;1081;p19"/>
          <p:cNvSpPr txBox="1">
            <a:spLocks noGrp="1"/>
          </p:cNvSpPr>
          <p:nvPr>
            <p:ph type="body" idx="1"/>
          </p:nvPr>
        </p:nvSpPr>
        <p:spPr>
          <a:xfrm>
            <a:off x="4808500"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SzPts val="2800"/>
              <a:buNone/>
            </a:pPr>
            <a:r>
              <a:rPr lang="en-US" dirty="0"/>
              <a:t>You have successfully completed this session. Before the next discussion, you should go through: </a:t>
            </a:r>
            <a:endParaRPr dirty="0"/>
          </a:p>
          <a:p>
            <a:pPr marL="342900" lvl="0" indent="-342900" algn="l" rtl="0">
              <a:lnSpc>
                <a:spcPct val="114000"/>
              </a:lnSpc>
              <a:spcBef>
                <a:spcPts val="1000"/>
              </a:spcBef>
              <a:spcAft>
                <a:spcPts val="0"/>
              </a:spcAft>
              <a:buClr>
                <a:srgbClr val="3F3F3F"/>
              </a:buClr>
              <a:buSzPts val="2200"/>
              <a:buChar char="•"/>
            </a:pPr>
            <a:r>
              <a:rPr lang="en-US" dirty="0"/>
              <a:t>Docker</a:t>
            </a:r>
          </a:p>
          <a:p>
            <a:pPr marL="342900" lvl="0" indent="-342900" algn="l" rtl="0">
              <a:lnSpc>
                <a:spcPct val="114000"/>
              </a:lnSpc>
              <a:spcBef>
                <a:spcPts val="1000"/>
              </a:spcBef>
              <a:spcAft>
                <a:spcPts val="0"/>
              </a:spcAft>
              <a:buClr>
                <a:srgbClr val="3F3F3F"/>
              </a:buClr>
              <a:buSzPts val="2200"/>
              <a:buChar char="•"/>
            </a:pPr>
            <a:r>
              <a:rPr lang="en-US" dirty="0"/>
              <a:t>Jenkins</a:t>
            </a:r>
            <a:endParaRPr dirty="0"/>
          </a:p>
          <a:p>
            <a:pPr marL="50800" lvl="0" indent="0" algn="l" rtl="0">
              <a:lnSpc>
                <a:spcPct val="114000"/>
              </a:lnSpc>
              <a:spcBef>
                <a:spcPts val="1000"/>
              </a:spcBef>
              <a:spcAft>
                <a:spcPts val="0"/>
              </a:spcAft>
              <a:buSzPts val="2800"/>
              <a:buNone/>
            </a:pP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20"/>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b="1" i="0" u="none" strike="noStrike" cap="none">
                <a:solidFill>
                  <a:srgbClr val="3F3F3F"/>
                </a:solidFill>
                <a:latin typeface="Open Sans"/>
                <a:ea typeface="Open Sans"/>
                <a:cs typeface="Open Sans"/>
                <a:sym typeface="Open Sans"/>
              </a:rPr>
              <a:t>What’s Next?</a:t>
            </a:r>
            <a:endParaRPr>
              <a:solidFill>
                <a:srgbClr val="3F3F3F"/>
              </a:solidFill>
            </a:endParaRPr>
          </a:p>
        </p:txBody>
      </p:sp>
      <p:sp>
        <p:nvSpPr>
          <p:cNvPr id="1087" name="Google Shape;1087;p20"/>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p>
            <a:pPr marL="50800" lvl="0" indent="0" algn="l" rtl="0">
              <a:lnSpc>
                <a:spcPct val="114000"/>
              </a:lnSpc>
              <a:spcBef>
                <a:spcPts val="1000"/>
              </a:spcBef>
              <a:spcAft>
                <a:spcPts val="0"/>
              </a:spcAft>
              <a:buSzPts val="2800"/>
              <a:buFont typeface="Arial"/>
              <a:buNone/>
            </a:pPr>
            <a:r>
              <a:rPr lang="en-US"/>
              <a:t>Now, we have finished our Classes and Design Pattern for the Backend Project wrt End Usermodule. In our next live session, we will :</a:t>
            </a:r>
            <a:endParaRPr/>
          </a:p>
          <a:p>
            <a:pPr marL="457200" lvl="0" indent="-368300" algn="l" rtl="0">
              <a:lnSpc>
                <a:spcPct val="114000"/>
              </a:lnSpc>
              <a:spcBef>
                <a:spcPts val="1000"/>
              </a:spcBef>
              <a:spcAft>
                <a:spcPts val="0"/>
              </a:spcAft>
              <a:buClr>
                <a:srgbClr val="3F3F3F"/>
              </a:buClr>
              <a:buSzPts val="2200"/>
              <a:buFont typeface="Arial"/>
              <a:buChar char="•"/>
            </a:pPr>
            <a:r>
              <a:rPr lang="en-US"/>
              <a:t>See Front End and Back End Communication</a:t>
            </a:r>
            <a:endParaRPr/>
          </a:p>
          <a:p>
            <a:pPr marL="457200" lvl="0" indent="-368300" algn="l" rtl="0">
              <a:lnSpc>
                <a:spcPct val="114000"/>
              </a:lnSpc>
              <a:spcBef>
                <a:spcPts val="1000"/>
              </a:spcBef>
              <a:spcAft>
                <a:spcPts val="0"/>
              </a:spcAft>
              <a:buClr>
                <a:srgbClr val="3F3F3F"/>
              </a:buClr>
              <a:buSzPts val="2200"/>
              <a:buFont typeface="Arial"/>
              <a:buChar char="•"/>
            </a:pPr>
            <a:r>
              <a:rPr lang="en-US"/>
              <a:t>See how to connect to MicroServices from Angular End User App</a:t>
            </a:r>
            <a:endParaRPr/>
          </a:p>
          <a:p>
            <a:pPr marL="457200" lvl="0" indent="-368300" algn="l" rtl="0">
              <a:lnSpc>
                <a:spcPct val="114000"/>
              </a:lnSpc>
              <a:spcBef>
                <a:spcPts val="1000"/>
              </a:spcBef>
              <a:spcAft>
                <a:spcPts val="0"/>
              </a:spcAft>
              <a:buClr>
                <a:srgbClr val="3F3F3F"/>
              </a:buClr>
              <a:buSzPts val="2200"/>
              <a:buFont typeface="Arial"/>
              <a:buChar char="•"/>
            </a:pPr>
            <a:r>
              <a:rPr lang="en-US"/>
              <a:t>Explore HTTP Client Library for implementing REST Architecture</a:t>
            </a:r>
            <a:endParaRPr/>
          </a:p>
          <a:p>
            <a:pPr marL="457200" lvl="0" indent="-368300" algn="l" rtl="0">
              <a:lnSpc>
                <a:spcPct val="114000"/>
              </a:lnSpc>
              <a:spcBef>
                <a:spcPts val="1000"/>
              </a:spcBef>
              <a:spcAft>
                <a:spcPts val="0"/>
              </a:spcAft>
              <a:buClr>
                <a:srgbClr val="3F3F3F"/>
              </a:buClr>
              <a:buSzPts val="2200"/>
              <a:buFont typeface="Arial"/>
              <a:buChar char="•"/>
            </a:pPr>
            <a:r>
              <a:rPr lang="en-US"/>
              <a:t>Complete both Admin and End User Projects with Backend Connectivity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
          <p:cNvPicPr preferRelativeResize="0"/>
          <p:nvPr/>
        </p:nvPicPr>
        <p:blipFill rotWithShape="1">
          <a:blip r:embed="rId3">
            <a:alphaModFix/>
          </a:blip>
          <a:srcRect t="6807" b="6798"/>
          <a:stretch/>
        </p:blipFill>
        <p:spPr>
          <a:xfrm>
            <a:off x="2713930" y="878710"/>
            <a:ext cx="10828017" cy="81980"/>
          </a:xfrm>
          <a:prstGeom prst="rect">
            <a:avLst/>
          </a:prstGeom>
          <a:noFill/>
          <a:ln>
            <a:noFill/>
          </a:ln>
        </p:spPr>
      </p:pic>
      <p:sp>
        <p:nvSpPr>
          <p:cNvPr id="362" name="Google Shape;362;p2"/>
          <p:cNvSpPr txBox="1">
            <a:spLocks noGrp="1"/>
          </p:cNvSpPr>
          <p:nvPr>
            <p:ph type="body" idx="4294967295"/>
          </p:nvPr>
        </p:nvSpPr>
        <p:spPr>
          <a:xfrm>
            <a:off x="1790700" y="1619250"/>
            <a:ext cx="13296900" cy="997526"/>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solidFill>
                  <a:srgbClr val="3F3F3F"/>
                </a:solidFill>
                <a:latin typeface="Open Sans"/>
                <a:ea typeface="Open Sans"/>
                <a:cs typeface="Open Sans"/>
                <a:sym typeface="Open Sans"/>
              </a:rPr>
              <a:t>Now, Bob needs to develop Angular Admin with Java Backend. So, Bob brainstorms a bit and finds a solution.  </a:t>
            </a:r>
            <a:endParaRPr sz="2200">
              <a:solidFill>
                <a:srgbClr val="3F3F3F"/>
              </a:solidFill>
              <a:latin typeface="Open Sans"/>
              <a:ea typeface="Open Sans"/>
              <a:cs typeface="Open Sans"/>
              <a:sym typeface="Open Sans"/>
            </a:endParaRPr>
          </a:p>
        </p:txBody>
      </p:sp>
      <p:sp>
        <p:nvSpPr>
          <p:cNvPr id="363" name="Google Shape;363;p2"/>
          <p:cNvSpPr/>
          <p:nvPr/>
        </p:nvSpPr>
        <p:spPr>
          <a:xfrm>
            <a:off x="2535383" y="2720409"/>
            <a:ext cx="5592618" cy="1590333"/>
          </a:xfrm>
          <a:prstGeom prst="wedgeRoundRectCallout">
            <a:avLst>
              <a:gd name="adj1" fmla="val 61051"/>
              <a:gd name="adj2" fmla="val -20182"/>
              <a:gd name="adj3" fmla="val 16667"/>
            </a:avLst>
          </a:prstGeom>
          <a:solidFill>
            <a:srgbClr val="F9DEC9"/>
          </a:solidFill>
          <a:ln w="254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Let me use my skills in JavaScript, Angular, Spring, Spring Boot, Web Services and MicroServices and make the front end communicate with the backend.</a:t>
            </a:r>
            <a:endParaRPr sz="1400" b="0" i="0" u="none" strike="noStrike" cap="none">
              <a:solidFill>
                <a:srgbClr val="000000"/>
              </a:solidFill>
              <a:latin typeface="Arial"/>
              <a:ea typeface="Arial"/>
              <a:cs typeface="Arial"/>
              <a:sym typeface="Arial"/>
            </a:endParaRPr>
          </a:p>
        </p:txBody>
      </p:sp>
      <p:pic>
        <p:nvPicPr>
          <p:cNvPr id="364" name="Google Shape;364;p2"/>
          <p:cNvPicPr preferRelativeResize="0"/>
          <p:nvPr/>
        </p:nvPicPr>
        <p:blipFill rotWithShape="1">
          <a:blip r:embed="rId4">
            <a:alphaModFix/>
          </a:blip>
          <a:srcRect/>
          <a:stretch/>
        </p:blipFill>
        <p:spPr>
          <a:xfrm>
            <a:off x="8635375" y="2203539"/>
            <a:ext cx="1729148" cy="4748246"/>
          </a:xfrm>
          <a:prstGeom prst="rect">
            <a:avLst/>
          </a:prstGeom>
          <a:noFill/>
          <a:ln>
            <a:noFill/>
          </a:ln>
        </p:spPr>
      </p:pic>
      <p:sp>
        <p:nvSpPr>
          <p:cNvPr id="365" name="Google Shape;365;p2"/>
          <p:cNvSpPr txBox="1"/>
          <p:nvPr/>
        </p:nvSpPr>
        <p:spPr>
          <a:xfrm>
            <a:off x="1790700" y="6924272"/>
            <a:ext cx="13296900" cy="1522283"/>
          </a:xfrm>
          <a:prstGeom prst="rect">
            <a:avLst/>
          </a:prstGeom>
          <a:noFill/>
          <a:ln>
            <a:noFill/>
          </a:ln>
        </p:spPr>
        <p:txBody>
          <a:bodyPr spcFirstLastPara="1" wrap="square" lIns="91425" tIns="0" rIns="91425" bIns="0" anchor="t" anchorCtr="0">
            <a:normAutofit/>
          </a:bodyPr>
          <a:lstStyle/>
          <a:p>
            <a:pPr marL="5080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 this lesson, we will use HttpClientModule in our Angular project and send the Request to the Services in the backend and process the response and help Bob to complete his task effectively and quickly.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1100"/>
              <a:buNone/>
            </a:pPr>
            <a:r>
              <a:rPr lang="en-US"/>
              <a:t>Build Front End and Back End Communication</a:t>
            </a:r>
            <a:endParaRPr/>
          </a:p>
        </p:txBody>
      </p:sp>
      <p:sp>
        <p:nvSpPr>
          <p:cNvPr id="371" name="Google Shape;371;p3"/>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1100"/>
              <a:buNone/>
            </a:pPr>
            <a:r>
              <a:rPr lang="en-US"/>
              <a:t>Implement the HTTP Request Response flow</a:t>
            </a:r>
            <a:endParaRPr/>
          </a:p>
        </p:txBody>
      </p:sp>
      <p:sp>
        <p:nvSpPr>
          <p:cNvPr id="372" name="Google Shape;372;p3"/>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200"/>
              <a:buNone/>
            </a:pPr>
            <a:r>
              <a:rPr lang="en-US"/>
              <a:t>Use HttpClientModule in Angular</a:t>
            </a:r>
            <a:endParaRPr/>
          </a:p>
        </p:txBody>
      </p:sp>
      <p:sp>
        <p:nvSpPr>
          <p:cNvPr id="373" name="Google Shape;373;p3"/>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000000"/>
              </a:buClr>
              <a:buSzPts val="2200"/>
              <a:buNone/>
            </a:pPr>
            <a:r>
              <a:rPr lang="en-US"/>
              <a:t>Validate the Login Flows and Database with data</a:t>
            </a:r>
            <a:endParaRPr/>
          </a:p>
        </p:txBody>
      </p:sp>
      <p:pic>
        <p:nvPicPr>
          <p:cNvPr id="374" name="Google Shape;374;p3"/>
          <p:cNvPicPr preferRelativeResize="0"/>
          <p:nvPr/>
        </p:nvPicPr>
        <p:blipFill rotWithShape="1">
          <a:blip r:embed="rId3">
            <a:alphaModFix/>
          </a:blip>
          <a:srcRect/>
          <a:stretch/>
        </p:blipFill>
        <p:spPr>
          <a:xfrm>
            <a:off x="947544" y="2578367"/>
            <a:ext cx="457200" cy="457200"/>
          </a:xfrm>
          <a:prstGeom prst="rect">
            <a:avLst/>
          </a:prstGeom>
          <a:noFill/>
          <a:ln>
            <a:noFill/>
          </a:ln>
        </p:spPr>
      </p:pic>
      <p:pic>
        <p:nvPicPr>
          <p:cNvPr id="375" name="Google Shape;375;p3"/>
          <p:cNvPicPr preferRelativeResize="0"/>
          <p:nvPr/>
        </p:nvPicPr>
        <p:blipFill rotWithShape="1">
          <a:blip r:embed="rId3">
            <a:alphaModFix/>
          </a:blip>
          <a:srcRect/>
          <a:stretch/>
        </p:blipFill>
        <p:spPr>
          <a:xfrm>
            <a:off x="947543" y="3771064"/>
            <a:ext cx="457200" cy="457200"/>
          </a:xfrm>
          <a:prstGeom prst="rect">
            <a:avLst/>
          </a:prstGeom>
          <a:noFill/>
          <a:ln>
            <a:noFill/>
          </a:ln>
        </p:spPr>
      </p:pic>
      <p:pic>
        <p:nvPicPr>
          <p:cNvPr id="376" name="Google Shape;376;p3"/>
          <p:cNvPicPr preferRelativeResize="0"/>
          <p:nvPr/>
        </p:nvPicPr>
        <p:blipFill rotWithShape="1">
          <a:blip r:embed="rId3">
            <a:alphaModFix/>
          </a:blip>
          <a:srcRect/>
          <a:stretch/>
        </p:blipFill>
        <p:spPr>
          <a:xfrm>
            <a:off x="947542" y="4963761"/>
            <a:ext cx="457200" cy="457200"/>
          </a:xfrm>
          <a:prstGeom prst="rect">
            <a:avLst/>
          </a:prstGeom>
          <a:noFill/>
          <a:ln>
            <a:noFill/>
          </a:ln>
        </p:spPr>
      </p:pic>
      <p:pic>
        <p:nvPicPr>
          <p:cNvPr id="377" name="Google Shape;377;p3"/>
          <p:cNvPicPr preferRelativeResize="0"/>
          <p:nvPr/>
        </p:nvPicPr>
        <p:blipFill rotWithShape="1">
          <a:blip r:embed="rId3">
            <a:alphaModFix/>
          </a:blip>
          <a:srcRect/>
          <a:stretch/>
        </p:blipFill>
        <p:spPr>
          <a:xfrm>
            <a:off x="947541" y="6102672"/>
            <a:ext cx="457200" cy="457200"/>
          </a:xfrm>
          <a:prstGeom prst="rect">
            <a:avLst/>
          </a:prstGeom>
          <a:noFill/>
          <a:ln>
            <a:noFill/>
          </a:ln>
        </p:spPr>
      </p:pic>
    </p:spTree>
  </p:cSld>
  <p:clrMapOvr>
    <a:masterClrMapping/>
  </p:clrMapOvr>
</p:sld>
</file>

<file path=ppt/theme/theme1.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7265</Words>
  <Application>Microsoft Office PowerPoint</Application>
  <PresentationFormat>Custom</PresentationFormat>
  <Paragraphs>854</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Oswald</vt:lpstr>
      <vt:lpstr>Open Sans</vt:lpstr>
      <vt:lpstr>Courier New</vt:lpstr>
      <vt:lpstr>Arial</vt:lpstr>
      <vt:lpstr>Calibri</vt:lpstr>
      <vt:lpstr>1_Digital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the HTTPClientModule in app.module.ts</vt:lpstr>
      <vt:lpstr>Define the End Points for the Services in Backend</vt:lpstr>
      <vt:lpstr>Define the End Points for the Services in Backend</vt:lpstr>
      <vt:lpstr>Auth Component For Admin Login</vt:lpstr>
      <vt:lpstr>Auth Component For Admin Login</vt:lpstr>
      <vt:lpstr>Auth Component For Admin Login: Success</vt:lpstr>
      <vt:lpstr>DB Service</vt:lpstr>
      <vt:lpstr>DB Service: getUsers</vt:lpstr>
      <vt:lpstr>DB Service: getUsers</vt:lpstr>
      <vt:lpstr>UsersComponent: getUsers Using DBService</vt:lpstr>
      <vt:lpstr>UsersComponent: getUsers Using DBService</vt:lpstr>
      <vt:lpstr>UsersComponent: Listing Users on UI</vt:lpstr>
      <vt:lpstr>UsersComponent: Listing Users on UI</vt:lpstr>
      <vt:lpstr>UsersComponent: Listing Users on UI</vt:lpstr>
      <vt:lpstr>DB Service: getProducts</vt:lpstr>
      <vt:lpstr>DB Service: getProducts</vt:lpstr>
      <vt:lpstr>ProductsComponent: getProducts and getCategories Using DBService</vt:lpstr>
      <vt:lpstr>ProductsComponent: getProducts and getCategories Using DBService</vt:lpstr>
      <vt:lpstr>ProductsComponent: Listing Products on UI</vt:lpstr>
      <vt:lpstr>ProductsComponent: Listing Products on UI</vt:lpstr>
      <vt:lpstr>Products Component: Add Images Using AWS S3 Bucket</vt:lpstr>
      <vt:lpstr>Products Component: Add Images using AWS S3 Bucket</vt:lpstr>
      <vt:lpstr>Products Component: Add Images using AWS S3 bucket</vt:lpstr>
      <vt:lpstr>Products Component: Add Images Using AWS S3 bucket</vt:lpstr>
      <vt:lpstr>Products Component: Add Images Using AWS S3 bucket</vt:lpstr>
      <vt:lpstr>Products Component: Add Images Using AWS S3 bucket</vt:lpstr>
      <vt:lpstr>Products Component: Add Images Using AWS S3 bucket</vt:lpstr>
      <vt:lpstr>ProductsCategories: Listing Categories on UI</vt:lpstr>
      <vt:lpstr>ProductsCategories: Listing Categories on UI</vt:lpstr>
      <vt:lpstr>ProductsCategories: Listing Categories on UI</vt:lpstr>
      <vt:lpstr>OrdersComponent: getOrders</vt:lpstr>
      <vt:lpstr>OrdersComponent: getOrders</vt:lpstr>
      <vt:lpstr>OrdersComponent: Listing Orders on UI</vt:lpstr>
      <vt:lpstr>OrdersComponent: Listing Orders on UI</vt:lpstr>
      <vt:lpstr>OrdersComponent: Listing Orders on UI</vt:lpstr>
      <vt:lpstr>OrdersComponent: Update the State of Order</vt:lpstr>
      <vt:lpstr>OrdersComponent: Update the State of Order</vt:lpstr>
      <vt:lpstr>PaymentsComponent: getPayments</vt:lpstr>
      <vt:lpstr>PaymentsComponent: getPayments</vt:lpstr>
      <vt:lpstr>PaymentsComponent: Listing Payments on UI</vt:lpstr>
      <vt:lpstr>PaymentsComponent: Listing Payments on UI</vt:lpstr>
      <vt:lpstr>DB Service: getShipments</vt:lpstr>
      <vt:lpstr>DB Service: getShipments</vt:lpstr>
      <vt:lpstr>ShipmentsComponent: getShipments Using DBService</vt:lpstr>
      <vt:lpstr>ShipmentsComponent: getShipments Using DBService</vt:lpstr>
      <vt:lpstr>ShipmentsComponent: Listing Shipments on UI</vt:lpstr>
      <vt:lpstr>ShipmentsComponent: Listing Shipments on UI</vt:lpstr>
      <vt:lpstr>Run the Project as Spring Boot App</vt:lpstr>
      <vt:lpstr>Project Run Output Logs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cp:revision>
  <dcterms:modified xsi:type="dcterms:W3CDTF">2022-04-21T08:30:27Z</dcterms:modified>
</cp:coreProperties>
</file>